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5" r:id="rId3"/>
    <p:sldId id="276" r:id="rId4"/>
    <p:sldId id="278" r:id="rId5"/>
    <p:sldId id="279" r:id="rId6"/>
    <p:sldId id="280" r:id="rId7"/>
    <p:sldId id="281" r:id="rId8"/>
    <p:sldId id="282" r:id="rId9"/>
    <p:sldId id="285" r:id="rId10"/>
    <p:sldId id="286" r:id="rId11"/>
    <p:sldId id="287" r:id="rId12"/>
    <p:sldId id="288" r:id="rId13"/>
    <p:sldId id="289" r:id="rId14"/>
    <p:sldId id="290" r:id="rId15"/>
    <p:sldId id="283" r:id="rId16"/>
    <p:sldId id="291" r:id="rId17"/>
    <p:sldId id="292" r:id="rId18"/>
    <p:sldId id="293" r:id="rId19"/>
    <p:sldId id="295" r:id="rId20"/>
    <p:sldId id="2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2"/>
    <p:restoredTop sz="77571"/>
  </p:normalViewPr>
  <p:slideViewPr>
    <p:cSldViewPr snapToGrid="0">
      <p:cViewPr varScale="1">
        <p:scale>
          <a:sx n="104" d="100"/>
          <a:sy n="104" d="100"/>
        </p:scale>
        <p:origin x="24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651AF-0DC1-7A4E-8CBA-A16A2A3864FC}"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114C4-3F4A-BD44-8003-70EF529B3A75}" type="slidenum">
              <a:rPr lang="en-US" smtClean="0"/>
              <a:t>‹#›</a:t>
            </a:fld>
            <a:endParaRPr lang="en-US"/>
          </a:p>
        </p:txBody>
      </p:sp>
    </p:spTree>
    <p:extLst>
      <p:ext uri="{BB962C8B-B14F-4D97-AF65-F5344CB8AC3E}">
        <p14:creationId xmlns:p14="http://schemas.microsoft.com/office/powerpoint/2010/main" val="37271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114C4-3F4A-BD44-8003-70EF529B3A75}" type="slidenum">
              <a:rPr lang="en-US" smtClean="0"/>
              <a:t>1</a:t>
            </a:fld>
            <a:endParaRPr lang="en-US"/>
          </a:p>
        </p:txBody>
      </p:sp>
    </p:spTree>
    <p:extLst>
      <p:ext uri="{BB962C8B-B14F-4D97-AF65-F5344CB8AC3E}">
        <p14:creationId xmlns:p14="http://schemas.microsoft.com/office/powerpoint/2010/main" val="118791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114C4-3F4A-BD44-8003-70EF529B3A75}" type="slidenum">
              <a:rPr lang="en-US" smtClean="0"/>
              <a:t>17</a:t>
            </a:fld>
            <a:endParaRPr lang="en-US"/>
          </a:p>
        </p:txBody>
      </p:sp>
    </p:spTree>
    <p:extLst>
      <p:ext uri="{BB962C8B-B14F-4D97-AF65-F5344CB8AC3E}">
        <p14:creationId xmlns:p14="http://schemas.microsoft.com/office/powerpoint/2010/main" val="409235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way to develop, shit, and run applications in reliable and reproducible environments.</a:t>
            </a:r>
          </a:p>
          <a:p>
            <a:endParaRPr lang="en-US" dirty="0"/>
          </a:p>
          <a:p>
            <a:r>
              <a:rPr lang="en-GB" b="0" i="0" dirty="0">
                <a:solidFill>
                  <a:srgbClr val="FFFFFF"/>
                </a:solidFill>
                <a:effectLst/>
                <a:latin typeface="Roboto Flex"/>
              </a:rPr>
              <a:t>Docker uses a client-server architecture.</a:t>
            </a:r>
          </a:p>
          <a:p>
            <a:endParaRPr lang="en-GB" b="0" i="0" dirty="0">
              <a:solidFill>
                <a:srgbClr val="FFFFFF"/>
              </a:solidFill>
              <a:effectLst/>
              <a:latin typeface="Roboto Flex"/>
            </a:endParaRPr>
          </a:p>
          <a:p>
            <a:r>
              <a:rPr lang="en-GB" b="0" i="0" dirty="0">
                <a:solidFill>
                  <a:srgbClr val="FFFFFF"/>
                </a:solidFill>
                <a:effectLst/>
                <a:latin typeface="Roboto Flex"/>
              </a:rPr>
              <a:t>The Docker client talks to the Docker daemon, which does the heavy lifting of building, running, and distributing your Docker containers.</a:t>
            </a:r>
          </a:p>
          <a:p>
            <a:endParaRPr lang="en-GB" b="0" i="0" dirty="0">
              <a:solidFill>
                <a:srgbClr val="FFFFFF"/>
              </a:solidFill>
              <a:effectLst/>
              <a:latin typeface="Roboto Flex"/>
            </a:endParaRPr>
          </a:p>
          <a:p>
            <a:r>
              <a:rPr lang="en-GB" b="0" i="0" dirty="0">
                <a:solidFill>
                  <a:srgbClr val="FFFFFF"/>
                </a:solidFill>
                <a:effectLst/>
                <a:latin typeface="Roboto Flex"/>
              </a:rPr>
              <a:t>The Docker client and daemon can run on the same system, or you can connect a Docker client to a remote Docker daemon. The Docker client and daemon communicate using a REST API, over UNIX sockets or a network interface. Another Docker client is Docker Compose, that lets you work with applications consisting of a set of containers.</a:t>
            </a:r>
          </a:p>
          <a:p>
            <a:endParaRPr lang="en-GB" b="0" i="0" dirty="0">
              <a:solidFill>
                <a:srgbClr val="FFFFFF"/>
              </a:solidFill>
              <a:effectLst/>
              <a:latin typeface="Roboto Flex"/>
            </a:endParaRPr>
          </a:p>
          <a:p>
            <a:r>
              <a:rPr lang="en-GB" b="0" i="0" dirty="0">
                <a:solidFill>
                  <a:srgbClr val="FFFFFF"/>
                </a:solidFill>
                <a:effectLst/>
                <a:latin typeface="Roboto Flex"/>
              </a:rPr>
              <a:t>The Docker client (</a:t>
            </a:r>
            <a:r>
              <a:rPr lang="en-GB" dirty="0"/>
              <a:t>docker</a:t>
            </a:r>
            <a:r>
              <a:rPr lang="en-GB" b="0" i="0" dirty="0">
                <a:solidFill>
                  <a:srgbClr val="FFFFFF"/>
                </a:solidFill>
                <a:effectLst/>
                <a:latin typeface="Roboto Flex"/>
              </a:rPr>
              <a:t>) is the primary way that many Docker users interact with Docker. When you use commands such as </a:t>
            </a:r>
            <a:r>
              <a:rPr lang="en-GB" dirty="0"/>
              <a:t>docker run</a:t>
            </a:r>
            <a:r>
              <a:rPr lang="en-GB" b="0" i="0" dirty="0">
                <a:solidFill>
                  <a:srgbClr val="FFFFFF"/>
                </a:solidFill>
                <a:effectLst/>
                <a:latin typeface="Roboto Flex"/>
              </a:rPr>
              <a:t>, the client sends these commands to </a:t>
            </a:r>
            <a:r>
              <a:rPr lang="en-GB" dirty="0" err="1"/>
              <a:t>dockerd</a:t>
            </a:r>
            <a:r>
              <a:rPr lang="en-GB" b="0" i="0" dirty="0">
                <a:solidFill>
                  <a:srgbClr val="FFFFFF"/>
                </a:solidFill>
                <a:effectLst/>
                <a:latin typeface="Roboto Flex"/>
              </a:rPr>
              <a:t>, which carries them out. The </a:t>
            </a:r>
            <a:r>
              <a:rPr lang="en-GB" dirty="0"/>
              <a:t>docker</a:t>
            </a:r>
            <a:r>
              <a:rPr lang="en-GB" b="0" i="0" dirty="0">
                <a:solidFill>
                  <a:srgbClr val="FFFFFF"/>
                </a:solidFill>
                <a:effectLst/>
                <a:latin typeface="Roboto Flex"/>
              </a:rPr>
              <a:t> command uses the Docker API. The Docker client can communicate with more than one daemon.</a:t>
            </a:r>
            <a:endParaRPr lang="en-US" dirty="0"/>
          </a:p>
        </p:txBody>
      </p:sp>
      <p:sp>
        <p:nvSpPr>
          <p:cNvPr id="4" name="Slide Number Placeholder 3"/>
          <p:cNvSpPr>
            <a:spLocks noGrp="1"/>
          </p:cNvSpPr>
          <p:nvPr>
            <p:ph type="sldNum" sz="quarter" idx="5"/>
          </p:nvPr>
        </p:nvSpPr>
        <p:spPr/>
        <p:txBody>
          <a:bodyPr/>
          <a:lstStyle/>
          <a:p>
            <a:fld id="{347114C4-3F4A-BD44-8003-70EF529B3A75}" type="slidenum">
              <a:rPr lang="en-US" smtClean="0"/>
              <a:t>19</a:t>
            </a:fld>
            <a:endParaRPr lang="en-US"/>
          </a:p>
        </p:txBody>
      </p:sp>
    </p:spTree>
    <p:extLst>
      <p:ext uri="{BB962C8B-B14F-4D97-AF65-F5344CB8AC3E}">
        <p14:creationId xmlns:p14="http://schemas.microsoft.com/office/powerpoint/2010/main" val="332836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84D"/>
                </a:solidFill>
                <a:effectLst/>
                <a:latin typeface="Roboto" panose="02000000000000000000" pitchFamily="2" charset="0"/>
              </a:rPr>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can handle more applications and require fewer VMs and Operating systems.</a:t>
            </a:r>
          </a:p>
          <a:p>
            <a:endParaRPr lang="en-GB" b="0" i="0" dirty="0">
              <a:solidFill>
                <a:srgbClr val="00084D"/>
              </a:solidFill>
              <a:effectLst/>
              <a:latin typeface="Roboto" panose="02000000000000000000" pitchFamily="2" charset="0"/>
            </a:endParaRPr>
          </a:p>
          <a:p>
            <a:r>
              <a:rPr lang="en-GB" b="0" i="0" dirty="0">
                <a:solidFill>
                  <a:srgbClr val="00084D"/>
                </a:solidFill>
                <a:effectLst/>
                <a:latin typeface="Roboto" panose="02000000000000000000" pitchFamily="2" charset="0"/>
              </a:rPr>
              <a:t>Virtual machines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endParaRPr lang="en-US" dirty="0"/>
          </a:p>
        </p:txBody>
      </p:sp>
      <p:sp>
        <p:nvSpPr>
          <p:cNvPr id="4" name="Slide Number Placeholder 3"/>
          <p:cNvSpPr>
            <a:spLocks noGrp="1"/>
          </p:cNvSpPr>
          <p:nvPr>
            <p:ph type="sldNum" sz="quarter" idx="5"/>
          </p:nvPr>
        </p:nvSpPr>
        <p:spPr/>
        <p:txBody>
          <a:bodyPr/>
          <a:lstStyle/>
          <a:p>
            <a:fld id="{347114C4-3F4A-BD44-8003-70EF529B3A75}" type="slidenum">
              <a:rPr lang="en-US" smtClean="0"/>
              <a:t>20</a:t>
            </a:fld>
            <a:endParaRPr lang="en-US"/>
          </a:p>
        </p:txBody>
      </p:sp>
    </p:spTree>
    <p:extLst>
      <p:ext uri="{BB962C8B-B14F-4D97-AF65-F5344CB8AC3E}">
        <p14:creationId xmlns:p14="http://schemas.microsoft.com/office/powerpoint/2010/main" val="2140908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B3B0-B0E8-C85B-C6DF-740B648D62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61C277B-C886-B4C2-FE4D-FF6FA1869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62A0635-63E3-39B9-F9A8-AAB1DA68E3DB}"/>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AD6EA7CD-AA5C-4786-A36B-9F526E46D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E9547-1D93-E381-A771-719F8CCF6107}"/>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3696748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4F5C3-301B-6060-F902-B94A524E1F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A51B27-3F36-C5B2-6D3D-B469DE4337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02C4D4-F8EE-28F3-B6E9-4B517DF914EB}"/>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FD1B3345-7043-11FC-312D-15A002AC9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DDF66-7698-AFBE-86A2-7BBFB0B5E126}"/>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856908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614AB0-5150-B616-B6DD-A339530019A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67464C-CD76-9B11-FFB5-D11152AB891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C994C8-78E2-3202-D4BE-1769DBECF1DF}"/>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25233C91-A823-1811-EFCA-B102A4B6D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0FD5B-B31A-8F17-8446-D10DE2596B61}"/>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233869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8B40E2"/>
                </a:solidFill>
                <a:latin typeface="Helvetica"/>
                <a:cs typeface="Helvetica"/>
              </a:defRPr>
            </a:lvl1pPr>
          </a:lstStyle>
          <a:p>
            <a:pPr lvl="0"/>
            <a:r>
              <a:rPr lang="en-GB" dirty="0"/>
              <a:t>Title</a:t>
            </a:r>
            <a:endParaRPr lang="en-US" dirty="0"/>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8B40E2"/>
                </a:solidFill>
                <a:latin typeface="Helvetica"/>
                <a:cs typeface="Helvetica"/>
              </a:defRPr>
            </a:lvl1pPr>
          </a:lstStyle>
          <a:p>
            <a:pPr lvl="0"/>
            <a:r>
              <a:rPr lang="en-GB" dirty="0"/>
              <a:t>Sub-title</a:t>
            </a:r>
            <a:endParaRPr lang="en-US" dirty="0"/>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8B40E2"/>
                </a:solidFill>
                <a:latin typeface="Helvetica Light"/>
                <a:cs typeface="Helvetica Light"/>
              </a:defRPr>
            </a:lvl1pPr>
          </a:lstStyle>
          <a:p>
            <a:pPr lvl="0"/>
            <a:r>
              <a:rPr lang="en-GB" dirty="0"/>
              <a:t>Sub-text</a:t>
            </a:r>
            <a:endParaRPr lang="en-US" dirty="0"/>
          </a:p>
        </p:txBody>
      </p:sp>
      <p:pic>
        <p:nvPicPr>
          <p:cNvPr id="18" name="Picture 17" descr="colours_1.png"/>
          <p:cNvPicPr>
            <a:picLocks noChangeAspect="1"/>
          </p:cNvPicPr>
          <p:nvPr userDrawn="1"/>
        </p:nvPicPr>
        <p:blipFill rotWithShape="1">
          <a:blip r:embed="rId3">
            <a:extLst>
              <a:ext uri="{28A0092B-C50C-407E-A947-70E740481C1C}">
                <a14:useLocalDpi xmlns:a14="http://schemas.microsoft.com/office/drawing/2010/main" val="0"/>
              </a:ext>
            </a:extLst>
          </a:blip>
          <a:srcRect b="7914"/>
          <a:stretch/>
        </p:blipFill>
        <p:spPr>
          <a:xfrm>
            <a:off x="7288946" y="22437"/>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3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1"/>
            <a:ext cx="4873871" cy="7395880"/>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Slide title</a:t>
            </a:r>
          </a:p>
        </p:txBody>
      </p:sp>
      <p:cxnSp>
        <p:nvCxnSpPr>
          <p:cNvPr id="13" name="Straight Connector 12"/>
          <p:cNvCxnSpPr/>
          <p:nvPr userDrawn="1"/>
        </p:nvCxnSpPr>
        <p:spPr>
          <a:xfrm>
            <a:off x="503659" y="1071268"/>
            <a:ext cx="11176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8B40E2"/>
              </a:buClr>
              <a:buSzPct val="70000"/>
              <a:buFont typeface="Courier New"/>
              <a:buChar char="o"/>
              <a:defRPr sz="1867" baseline="0">
                <a:solidFill>
                  <a:schemeClr val="tx1">
                    <a:lumMod val="75000"/>
                    <a:lumOff val="25000"/>
                  </a:schemeClr>
                </a:solidFill>
                <a:latin typeface="Helvetica"/>
                <a:cs typeface="Helvetica"/>
              </a:defRPr>
            </a:lvl1pPr>
            <a:lvl2pPr>
              <a:buClr>
                <a:srgbClr val="8B40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Body text</a:t>
            </a:r>
          </a:p>
          <a:p>
            <a:pPr lvl="1"/>
            <a:r>
              <a:rPr lang="en-US" dirty="0">
                <a:latin typeface="Avenir Book"/>
                <a:cs typeface="Avenir Book"/>
              </a:rPr>
              <a:t>Sub text</a:t>
            </a:r>
            <a:endParaRPr lang="en-US" dirty="0"/>
          </a:p>
          <a:p>
            <a:pPr lvl="0"/>
            <a:endParaRPr lang="en-US" dirty="0"/>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spTree>
    <p:extLst>
      <p:ext uri="{BB962C8B-B14F-4D97-AF65-F5344CB8AC3E}">
        <p14:creationId xmlns:p14="http://schemas.microsoft.com/office/powerpoint/2010/main" val="297066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F010-B3A9-429D-F49C-BFE6D96DBE8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647BDF-D219-7A0A-87B7-44402A4305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538349-5038-C266-764F-ECB1C0C4AF55}"/>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69D5B00F-EACA-A83D-991F-01E3098F4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ECA21-14A5-3FB2-D3BD-BF947A0CF4D7}"/>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1768402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E5792-8B04-D0AE-E29E-07E578633B5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CAA24E0-82B1-0D44-8CE6-9923D9FE51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C71D3C-438C-AC27-1DC2-E46194A3E139}"/>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A4FD2FFD-E8DB-5974-2A09-8222A162A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A7435-D1CD-30A6-0468-12D5BF0CB1C7}"/>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1390260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1BAC-EA83-DC23-48CC-31CAB11E81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20352D-B766-C4AA-2BB8-43D4A3008F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F93F01-B341-7B85-5592-621832ACA2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F7F781-4F9C-EDE3-D716-AE47CB3473DD}"/>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6" name="Footer Placeholder 5">
            <a:extLst>
              <a:ext uri="{FF2B5EF4-FFF2-40B4-BE49-F238E27FC236}">
                <a16:creationId xmlns:a16="http://schemas.microsoft.com/office/drawing/2014/main" id="{45DDD975-616E-EA10-F3BD-F70F21EA5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C9F22-1927-99C5-4A64-69B38B69BD28}"/>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412024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D6CB-C685-F897-1B28-920DD23232E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C0A4B-F649-376D-490F-1E4DCB77B3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CB9B4AA-63E1-0CB2-F569-39F51CE70B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092B6D-D47E-5CB0-5DD8-5632EBA07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73D4CA-7616-144C-2D16-C1BEA9C08D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037C041-2902-B287-8246-463EAF647E84}"/>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8" name="Footer Placeholder 7">
            <a:extLst>
              <a:ext uri="{FF2B5EF4-FFF2-40B4-BE49-F238E27FC236}">
                <a16:creationId xmlns:a16="http://schemas.microsoft.com/office/drawing/2014/main" id="{2A626E46-8BC0-37C5-EB54-0638983206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A7A489-413F-8849-72B8-354B8CBBF5BB}"/>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45913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0E3C-B7A0-25C1-5367-2DF41911A4B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0B3F3F-294C-E64A-C2B9-B22BD6F5456E}"/>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4" name="Footer Placeholder 3">
            <a:extLst>
              <a:ext uri="{FF2B5EF4-FFF2-40B4-BE49-F238E27FC236}">
                <a16:creationId xmlns:a16="http://schemas.microsoft.com/office/drawing/2014/main" id="{9C6F0FA9-01E1-5320-491E-EB6F468BE7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68F6CF-9C01-5A0F-BFE6-062E7DD2005B}"/>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297776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AA70D2-6235-8DDB-81B8-394EFEDAFF4B}"/>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3" name="Footer Placeholder 2">
            <a:extLst>
              <a:ext uri="{FF2B5EF4-FFF2-40B4-BE49-F238E27FC236}">
                <a16:creationId xmlns:a16="http://schemas.microsoft.com/office/drawing/2014/main" id="{A8D85DFF-EA8D-DCA9-A103-2DB2968528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A50FC5-F6B5-E44E-EB9F-FFF1FE45E0F2}"/>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2654033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761B-1EAC-6D74-F97F-666B5C3815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7E85183-8E20-EAF5-3C17-18087DEFF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3DBED1-87D8-E5D7-2D17-D5A9408106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D39738-112E-3731-7794-83C6A13F25E3}"/>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6" name="Footer Placeholder 5">
            <a:extLst>
              <a:ext uri="{FF2B5EF4-FFF2-40B4-BE49-F238E27FC236}">
                <a16:creationId xmlns:a16="http://schemas.microsoft.com/office/drawing/2014/main" id="{7E436C6E-0524-A462-6E4B-90E473A8B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7948F-748E-A324-37FE-13E32CD4A4AA}"/>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899341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E8F5-268B-8460-7F61-AC76C59D30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67328C-A525-2E75-1772-2DD02ADEDC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F041912-354B-C0C9-1260-598078D2C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C9E7FC-7C13-F668-7D13-19FAC39E2141}"/>
              </a:ext>
            </a:extLst>
          </p:cNvPr>
          <p:cNvSpPr>
            <a:spLocks noGrp="1"/>
          </p:cNvSpPr>
          <p:nvPr>
            <p:ph type="dt" sz="half" idx="10"/>
          </p:nvPr>
        </p:nvSpPr>
        <p:spPr/>
        <p:txBody>
          <a:bodyPr/>
          <a:lstStyle/>
          <a:p>
            <a:fld id="{34434C4C-B949-F34A-A1E1-7246D958DB1E}" type="datetimeFigureOut">
              <a:rPr lang="en-US" smtClean="0"/>
              <a:t>12/1/24</a:t>
            </a:fld>
            <a:endParaRPr lang="en-US"/>
          </a:p>
        </p:txBody>
      </p:sp>
      <p:sp>
        <p:nvSpPr>
          <p:cNvPr id="6" name="Footer Placeholder 5">
            <a:extLst>
              <a:ext uri="{FF2B5EF4-FFF2-40B4-BE49-F238E27FC236}">
                <a16:creationId xmlns:a16="http://schemas.microsoft.com/office/drawing/2014/main" id="{ED23F9F6-AC97-A4EC-9CB1-05CC8895F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E126-912D-5872-0D50-8096C779DB5A}"/>
              </a:ext>
            </a:extLst>
          </p:cNvPr>
          <p:cNvSpPr>
            <a:spLocks noGrp="1"/>
          </p:cNvSpPr>
          <p:nvPr>
            <p:ph type="sldNum" sz="quarter" idx="12"/>
          </p:nvPr>
        </p:nvSpPr>
        <p:spPr/>
        <p:txBody>
          <a:bodyPr/>
          <a:lstStyle/>
          <a:p>
            <a:fld id="{CBB38935-9847-E94C-8F1A-D1B9DAC5AEAB}" type="slidenum">
              <a:rPr lang="en-US" smtClean="0"/>
              <a:t>‹#›</a:t>
            </a:fld>
            <a:endParaRPr lang="en-US"/>
          </a:p>
        </p:txBody>
      </p:sp>
    </p:spTree>
    <p:extLst>
      <p:ext uri="{BB962C8B-B14F-4D97-AF65-F5344CB8AC3E}">
        <p14:creationId xmlns:p14="http://schemas.microsoft.com/office/powerpoint/2010/main" val="357741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4CFE8-9A39-8D7D-1D4B-B5057D14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F74DBC-0D83-6F8C-A07D-5370F5182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5E1B0E-B718-BFB9-C76C-055883EEB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434C4C-B949-F34A-A1E1-7246D958DB1E}" type="datetimeFigureOut">
              <a:rPr lang="en-US" smtClean="0"/>
              <a:t>12/1/24</a:t>
            </a:fld>
            <a:endParaRPr lang="en-US"/>
          </a:p>
        </p:txBody>
      </p:sp>
      <p:sp>
        <p:nvSpPr>
          <p:cNvPr id="5" name="Footer Placeholder 4">
            <a:extLst>
              <a:ext uri="{FF2B5EF4-FFF2-40B4-BE49-F238E27FC236}">
                <a16:creationId xmlns:a16="http://schemas.microsoft.com/office/drawing/2014/main" id="{9599A14B-E8FE-42E2-01E0-6E7B4BBEA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AFD9D0C-33BB-9063-FC40-E1FB1E2FE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B38935-9847-E94C-8F1A-D1B9DAC5AEAB}" type="slidenum">
              <a:rPr lang="en-US" smtClean="0"/>
              <a:t>‹#›</a:t>
            </a:fld>
            <a:endParaRPr lang="en-US"/>
          </a:p>
        </p:txBody>
      </p:sp>
    </p:spTree>
    <p:extLst>
      <p:ext uri="{BB962C8B-B14F-4D97-AF65-F5344CB8AC3E}">
        <p14:creationId xmlns:p14="http://schemas.microsoft.com/office/powerpoint/2010/main" val="2786439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3FBF-D768-5501-953B-609B1DD9E0E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763C31-FA1E-3AF1-2340-AE11592AA073}"/>
              </a:ext>
            </a:extLst>
          </p:cNvPr>
          <p:cNvSpPr>
            <a:spLocks noGrp="1"/>
          </p:cNvSpPr>
          <p:nvPr>
            <p:ph type="subTitle" idx="1"/>
          </p:nvPr>
        </p:nvSpPr>
        <p:spPr/>
        <p:txBody>
          <a:bodyPr/>
          <a:lstStyle/>
          <a:p>
            <a:endParaRPr lang="en-US"/>
          </a:p>
        </p:txBody>
      </p:sp>
      <p:pic>
        <p:nvPicPr>
          <p:cNvPr id="6" name="Picture 5" descr="A cat sitting on a deck looking at a pond&#10;&#10;Description automatically generated">
            <a:extLst>
              <a:ext uri="{FF2B5EF4-FFF2-40B4-BE49-F238E27FC236}">
                <a16:creationId xmlns:a16="http://schemas.microsoft.com/office/drawing/2014/main" id="{3A394C5A-1BE1-7333-5F15-C157603659C3}"/>
              </a:ext>
            </a:extLst>
          </p:cNvPr>
          <p:cNvPicPr>
            <a:picLocks noChangeAspect="1"/>
          </p:cNvPicPr>
          <p:nvPr/>
        </p:nvPicPr>
        <p:blipFill>
          <a:blip r:embed="rId3"/>
          <a:stretch>
            <a:fillRect/>
          </a:stretch>
        </p:blipFill>
        <p:spPr>
          <a:xfrm>
            <a:off x="-91440" y="-54429"/>
            <a:ext cx="12302492" cy="7029995"/>
          </a:xfrm>
          <a:prstGeom prst="rect">
            <a:avLst/>
          </a:prstGeom>
        </p:spPr>
      </p:pic>
      <p:pic>
        <p:nvPicPr>
          <p:cNvPr id="7" name="Picture 4" descr="Docker Logo PNG Transparent &amp; SVG Vector - Freebie Supply">
            <a:extLst>
              <a:ext uri="{FF2B5EF4-FFF2-40B4-BE49-F238E27FC236}">
                <a16:creationId xmlns:a16="http://schemas.microsoft.com/office/drawing/2014/main" id="{E31376F8-6A36-DF5B-BA46-1726F7A7B4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546"/>
          <a:stretch/>
        </p:blipFill>
        <p:spPr bwMode="auto">
          <a:xfrm>
            <a:off x="5361217" y="3532365"/>
            <a:ext cx="734783" cy="25585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EA8800D2-894F-4DE3-2F85-8FAA56C83F79}"/>
              </a:ext>
            </a:extLst>
          </p:cNvPr>
          <p:cNvSpPr/>
          <p:nvPr/>
        </p:nvSpPr>
        <p:spPr>
          <a:xfrm>
            <a:off x="568960" y="1076960"/>
            <a:ext cx="8128000" cy="1503680"/>
          </a:xfrm>
          <a:prstGeom prst="roundRect">
            <a:avLst/>
          </a:prstGeom>
          <a:solidFill>
            <a:schemeClr val="accent1">
              <a:alpha val="64178"/>
            </a:schemeClr>
          </a:solidFill>
          <a:ln>
            <a:noFill/>
          </a:ln>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814F62D6-8BA7-8288-9961-20A77E2EA7E3}"/>
              </a:ext>
            </a:extLst>
          </p:cNvPr>
          <p:cNvSpPr txBox="1">
            <a:spLocks/>
          </p:cNvSpPr>
          <p:nvPr/>
        </p:nvSpPr>
        <p:spPr>
          <a:xfrm>
            <a:off x="803649" y="1578315"/>
            <a:ext cx="7888307" cy="559508"/>
          </a:xfrm>
          <a:prstGeom prst="rect">
            <a:avLst/>
          </a:prstGeom>
          <a:noFill/>
          <a:effectLst>
            <a:softEdge rad="51628"/>
          </a:effectLst>
        </p:spPr>
        <p:txBody>
          <a:bodyPr vert="horz" lIns="121920" tIns="60960" rIns="121920" bIns="60960" rtlCol="0" anchor="t">
            <a:normAutofit fontScale="85000" lnSpcReduction="20000"/>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n w="12700">
                  <a:noFill/>
                </a:ln>
                <a:solidFill>
                  <a:schemeClr val="bg1"/>
                </a:solidFill>
                <a:latin typeface="Courier New" panose="02070309020205020404" pitchFamily="49" charset="0"/>
                <a:cs typeface="Courier New" panose="02070309020205020404" pitchFamily="49" charset="0"/>
              </a:rPr>
              <a:t>Docker for Science</a:t>
            </a:r>
          </a:p>
          <a:p>
            <a:endParaRPr lang="en-US" dirty="0"/>
          </a:p>
        </p:txBody>
      </p:sp>
      <p:sp>
        <p:nvSpPr>
          <p:cNvPr id="10" name="Rounded Rectangle 9">
            <a:extLst>
              <a:ext uri="{FF2B5EF4-FFF2-40B4-BE49-F238E27FC236}">
                <a16:creationId xmlns:a16="http://schemas.microsoft.com/office/drawing/2014/main" id="{42862477-0E01-42C2-83A7-D52D4C0C3EB1}"/>
              </a:ext>
            </a:extLst>
          </p:cNvPr>
          <p:cNvSpPr/>
          <p:nvPr/>
        </p:nvSpPr>
        <p:spPr>
          <a:xfrm>
            <a:off x="568960" y="2686266"/>
            <a:ext cx="4412993" cy="1503680"/>
          </a:xfrm>
          <a:prstGeom prst="roundRect">
            <a:avLst/>
          </a:prstGeom>
          <a:solidFill>
            <a:schemeClr val="accent1">
              <a:alpha val="64178"/>
            </a:schemeClr>
          </a:solidFill>
          <a:ln>
            <a:noFill/>
          </a:ln>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sign&#10;&#10;Description automatically generated">
            <a:extLst>
              <a:ext uri="{FF2B5EF4-FFF2-40B4-BE49-F238E27FC236}">
                <a16:creationId xmlns:a16="http://schemas.microsoft.com/office/drawing/2014/main" id="{2095A641-C118-307E-67A8-A1CFEC97BE35}"/>
              </a:ext>
            </a:extLst>
          </p:cNvPr>
          <p:cNvPicPr>
            <a:picLocks noChangeAspect="1"/>
          </p:cNvPicPr>
          <p:nvPr/>
        </p:nvPicPr>
        <p:blipFill>
          <a:blip r:embed="rId5"/>
          <a:stretch>
            <a:fillRect/>
          </a:stretch>
        </p:blipFill>
        <p:spPr>
          <a:xfrm>
            <a:off x="803649" y="2836266"/>
            <a:ext cx="3829311" cy="1185466"/>
          </a:xfrm>
          <a:prstGeom prst="rect">
            <a:avLst/>
          </a:prstGeom>
        </p:spPr>
      </p:pic>
    </p:spTree>
    <p:extLst>
      <p:ext uri="{BB962C8B-B14F-4D97-AF65-F5344CB8AC3E}">
        <p14:creationId xmlns:p14="http://schemas.microsoft.com/office/powerpoint/2010/main" val="11010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2AAA6-9D5B-6E12-80D5-D2690AC324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9021715-5833-04E9-C75A-FBD404F4CECB}"/>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CBB6068A-7288-22AC-8CD3-4D4391C40A7F}"/>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requirements.txt</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995B3854-6800-4CDF-B24A-4A8A1AD7A02A}"/>
              </a:ext>
            </a:extLst>
          </p:cNvPr>
          <p:cNvSpPr>
            <a:spLocks noGrp="1"/>
          </p:cNvSpPr>
          <p:nvPr>
            <p:ph type="body" sz="quarter" idx="12"/>
          </p:nvPr>
        </p:nvSpPr>
        <p:spPr/>
        <p:txBody>
          <a:bodyPr>
            <a:normAutofit/>
          </a:bodyPr>
          <a:lstStyle/>
          <a:p>
            <a:pPr algn="l"/>
            <a:r>
              <a:rPr lang="en-GB" b="1" i="0" dirty="0">
                <a:effectLst/>
                <a:latin typeface="Roboto" panose="02000000000000000000" pitchFamily="2" charset="0"/>
              </a:rPr>
              <a:t>Advantages</a:t>
            </a:r>
          </a:p>
          <a:p>
            <a:pPr lvl="1"/>
            <a:r>
              <a:rPr lang="en-GB" b="0" i="0" dirty="0">
                <a:solidFill>
                  <a:schemeClr val="tx1"/>
                </a:solidFill>
                <a:effectLst/>
                <a:latin typeface="Roboto" panose="02000000000000000000" pitchFamily="2" charset="0"/>
              </a:rPr>
              <a:t>Simple and easy to understand</a:t>
            </a:r>
          </a:p>
          <a:p>
            <a:pPr lvl="1"/>
            <a:r>
              <a:rPr lang="en-GB" b="0" i="0" dirty="0">
                <a:solidFill>
                  <a:schemeClr val="tx1"/>
                </a:solidFill>
                <a:effectLst/>
                <a:latin typeface="Roboto" panose="02000000000000000000" pitchFamily="2" charset="0"/>
              </a:rPr>
              <a:t>Works with pip, Python's package installer</a:t>
            </a:r>
          </a:p>
          <a:p>
            <a:pPr lvl="1"/>
            <a:r>
              <a:rPr lang="en-GB" b="0" i="0" dirty="0">
                <a:solidFill>
                  <a:schemeClr val="tx1"/>
                </a:solidFill>
                <a:effectLst/>
                <a:latin typeface="Roboto" panose="02000000000000000000" pitchFamily="2" charset="0"/>
              </a:rPr>
              <a:t>Can be generated automatically</a:t>
            </a:r>
          </a:p>
          <a:p>
            <a:pPr lvl="1"/>
            <a:r>
              <a:rPr lang="en-GB" b="0" i="0" dirty="0">
                <a:solidFill>
                  <a:schemeClr val="tx1"/>
                </a:solidFill>
                <a:effectLst/>
                <a:latin typeface="Roboto" panose="02000000000000000000" pitchFamily="2" charset="0"/>
              </a:rPr>
              <a:t>Widely supported</a:t>
            </a:r>
            <a:endParaRPr lang="en-GB" dirty="0">
              <a:solidFill>
                <a:schemeClr val="tx1"/>
              </a:solidFill>
              <a:latin typeface="Roboto" panose="02000000000000000000" pitchFamily="2" charset="0"/>
            </a:endParaRPr>
          </a:p>
          <a:p>
            <a:pPr algn="l"/>
            <a:r>
              <a:rPr lang="en-GB" b="1" i="0" dirty="0">
                <a:solidFill>
                  <a:schemeClr val="tx1"/>
                </a:solidFill>
                <a:effectLst/>
                <a:latin typeface="Roboto" panose="02000000000000000000" pitchFamily="2" charset="0"/>
              </a:rPr>
              <a:t>Limitations</a:t>
            </a:r>
          </a:p>
          <a:p>
            <a:pPr lvl="1"/>
            <a:r>
              <a:rPr lang="en-GB" b="0" i="0" dirty="0">
                <a:solidFill>
                  <a:schemeClr val="tx1"/>
                </a:solidFill>
                <a:effectLst/>
                <a:latin typeface="Roboto" panose="02000000000000000000" pitchFamily="2" charset="0"/>
              </a:rPr>
              <a:t>Only captures Python packages</a:t>
            </a:r>
          </a:p>
          <a:p>
            <a:pPr lvl="1"/>
            <a:r>
              <a:rPr lang="en-GB" b="0" i="0" dirty="0">
                <a:solidFill>
                  <a:schemeClr val="tx1"/>
                </a:solidFill>
                <a:effectLst/>
                <a:latin typeface="Roboto" panose="02000000000000000000" pitchFamily="2" charset="0"/>
              </a:rPr>
              <a:t>Misses system dependencies</a:t>
            </a:r>
          </a:p>
          <a:p>
            <a:pPr lvl="1"/>
            <a:r>
              <a:rPr lang="en-GB" b="0" i="0" dirty="0">
                <a:solidFill>
                  <a:schemeClr val="tx1"/>
                </a:solidFill>
                <a:effectLst/>
                <a:latin typeface="Roboto" panose="02000000000000000000" pitchFamily="2" charset="0"/>
              </a:rPr>
              <a:t>No guarantee of binary compatibility</a:t>
            </a:r>
          </a:p>
          <a:p>
            <a:pPr lvl="1"/>
            <a:r>
              <a:rPr lang="en-GB" b="0" i="0" dirty="0">
                <a:solidFill>
                  <a:schemeClr val="tx1"/>
                </a:solidFill>
                <a:effectLst/>
                <a:latin typeface="Roboto" panose="02000000000000000000" pitchFamily="2" charset="0"/>
              </a:rPr>
              <a:t>Platform-specific packages may fail</a:t>
            </a:r>
          </a:p>
          <a:p>
            <a:pPr lvl="1"/>
            <a:r>
              <a:rPr lang="en-GB" b="0" i="0" dirty="0">
                <a:solidFill>
                  <a:schemeClr val="tx1"/>
                </a:solidFill>
                <a:effectLst/>
                <a:latin typeface="Roboto" panose="02000000000000000000" pitchFamily="2" charset="0"/>
              </a:rPr>
              <a:t>Can't specify version ranges</a:t>
            </a:r>
          </a:p>
          <a:p>
            <a:pPr lvl="1"/>
            <a:r>
              <a:rPr lang="en-GB" b="0" i="0" dirty="0">
                <a:solidFill>
                  <a:schemeClr val="tx1"/>
                </a:solidFill>
                <a:effectLst/>
                <a:latin typeface="Roboto" panose="02000000000000000000" pitchFamily="2" charset="0"/>
              </a:rPr>
              <a:t>May include unnecessary dependencies</a:t>
            </a:r>
          </a:p>
          <a:p>
            <a:endParaRPr lang="en-GB" b="0" i="0" dirty="0">
              <a:effectLst/>
              <a:latin typeface="Roboto" panose="02000000000000000000" pitchFamily="2" charset="0"/>
            </a:endParaRPr>
          </a:p>
        </p:txBody>
      </p:sp>
    </p:spTree>
    <p:extLst>
      <p:ext uri="{BB962C8B-B14F-4D97-AF65-F5344CB8AC3E}">
        <p14:creationId xmlns:p14="http://schemas.microsoft.com/office/powerpoint/2010/main" val="76554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D70B-1527-D152-D958-2A2AB53DDB9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6BF237-97C1-EB35-4E8B-62191E74DA60}"/>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5821393B-7DE7-BBB5-64EB-9473205CEA4D}"/>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pyproject.toml</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00C8C304-6D77-73D5-A6DD-81579F649109}"/>
              </a:ext>
            </a:extLst>
          </p:cNvPr>
          <p:cNvSpPr>
            <a:spLocks noGrp="1"/>
          </p:cNvSpPr>
          <p:nvPr>
            <p:ph type="body" sz="quarter" idx="12"/>
          </p:nvPr>
        </p:nvSpPr>
        <p:spPr/>
        <p:txBody>
          <a:bodyPr>
            <a:normAutofit lnSpcReduction="10000"/>
          </a:bodyPr>
          <a:lstStyle/>
          <a:p>
            <a:r>
              <a:rPr lang="en-GB" b="0" i="0" dirty="0">
                <a:effectLst/>
                <a:latin typeface="Roboto" panose="02000000000000000000" pitchFamily="2" charset="0"/>
              </a:rPr>
              <a:t>newer, more sophisticated approach to Python dependency management</a:t>
            </a:r>
          </a:p>
          <a:p>
            <a:endParaRPr lang="en-US" dirty="0"/>
          </a:p>
          <a:p>
            <a:pPr marL="0" indent="0">
              <a:lnSpc>
                <a:spcPct val="110000"/>
              </a:lnSpc>
              <a:spcBef>
                <a:spcPts val="0"/>
              </a:spcBef>
              <a:buNone/>
            </a:pPr>
            <a:r>
              <a:rPr lang="en-GB" b="0" i="0" dirty="0">
                <a:effectLst/>
                <a:latin typeface="Roboto Mono" pitchFamily="49" charset="0"/>
              </a:rPr>
              <a:t>[project]</a:t>
            </a:r>
          </a:p>
          <a:p>
            <a:pPr marL="0" indent="0">
              <a:lnSpc>
                <a:spcPct val="110000"/>
              </a:lnSpc>
              <a:spcBef>
                <a:spcPts val="0"/>
              </a:spcBef>
              <a:buNone/>
            </a:pPr>
            <a:r>
              <a:rPr lang="en-GB" b="0" i="0" dirty="0">
                <a:effectLst/>
                <a:latin typeface="Roboto Mono" pitchFamily="49" charset="0"/>
              </a:rPr>
              <a:t>name = "</a:t>
            </a:r>
            <a:r>
              <a:rPr lang="en-GB" b="0" i="0" dirty="0" err="1">
                <a:effectLst/>
                <a:latin typeface="Roboto Mono" pitchFamily="49" charset="0"/>
              </a:rPr>
              <a:t>myresearch</a:t>
            </a:r>
            <a:r>
              <a:rPr lang="en-GB" b="0" i="0" dirty="0">
                <a:effectLst/>
                <a:latin typeface="Roboto Mono" pitchFamily="49" charset="0"/>
              </a:rPr>
              <a:t>”</a:t>
            </a:r>
          </a:p>
          <a:p>
            <a:pPr marL="0" indent="0">
              <a:lnSpc>
                <a:spcPct val="110000"/>
              </a:lnSpc>
              <a:spcBef>
                <a:spcPts val="0"/>
              </a:spcBef>
              <a:buNone/>
            </a:pPr>
            <a:r>
              <a:rPr lang="en-GB" b="0" i="0" dirty="0">
                <a:effectLst/>
                <a:latin typeface="Roboto Mono" pitchFamily="49" charset="0"/>
              </a:rPr>
              <a:t>version = "0.1.0”</a:t>
            </a:r>
          </a:p>
          <a:p>
            <a:pPr marL="0" indent="0">
              <a:lnSpc>
                <a:spcPct val="110000"/>
              </a:lnSpc>
              <a:spcBef>
                <a:spcPts val="0"/>
              </a:spcBef>
              <a:buNone/>
            </a:pPr>
            <a:r>
              <a:rPr lang="en-GB" b="0" i="0" dirty="0">
                <a:effectLst/>
                <a:latin typeface="Roboto Mono" pitchFamily="49" charset="0"/>
              </a:rPr>
              <a:t>description = "My Research Project”</a:t>
            </a:r>
          </a:p>
          <a:p>
            <a:pPr marL="0" indent="0">
              <a:lnSpc>
                <a:spcPct val="110000"/>
              </a:lnSpc>
              <a:spcBef>
                <a:spcPts val="0"/>
              </a:spcBef>
              <a:buNone/>
            </a:pPr>
            <a:r>
              <a:rPr lang="en-GB" b="0" i="0" dirty="0">
                <a:effectLst/>
                <a:latin typeface="Roboto Mono" pitchFamily="49" charset="0"/>
              </a:rPr>
              <a:t>requires-python = "&gt;=3.8”</a:t>
            </a:r>
          </a:p>
          <a:p>
            <a:pPr marL="0" indent="0">
              <a:lnSpc>
                <a:spcPct val="110000"/>
              </a:lnSpc>
              <a:spcBef>
                <a:spcPts val="0"/>
              </a:spcBef>
              <a:buNone/>
            </a:pPr>
            <a:endParaRPr lang="en-GB" dirty="0">
              <a:latin typeface="Roboto Mono" pitchFamily="49" charset="0"/>
            </a:endParaRPr>
          </a:p>
          <a:p>
            <a:pPr marL="0" indent="0">
              <a:lnSpc>
                <a:spcPct val="110000"/>
              </a:lnSpc>
              <a:spcBef>
                <a:spcPts val="0"/>
              </a:spcBef>
              <a:buNone/>
            </a:pPr>
            <a:r>
              <a:rPr lang="en-GB" b="0" i="0" dirty="0">
                <a:effectLst/>
                <a:latin typeface="Roboto Mono" pitchFamily="49" charset="0"/>
              </a:rPr>
              <a:t>dependencies = [</a:t>
            </a:r>
          </a:p>
          <a:p>
            <a:pPr marL="0" indent="0">
              <a:lnSpc>
                <a:spcPct val="110000"/>
              </a:lnSpc>
              <a:spcBef>
                <a:spcPts val="0"/>
              </a:spcBef>
              <a:buNone/>
            </a:pPr>
            <a:r>
              <a:rPr lang="en-GB" b="0" i="0" dirty="0">
                <a:effectLst/>
                <a:latin typeface="Roboto Mono" pitchFamily="49" charset="0"/>
              </a:rPr>
              <a:t> "</a:t>
            </a:r>
            <a:r>
              <a:rPr lang="en-GB" b="0" i="0" dirty="0" err="1">
                <a:effectLst/>
                <a:latin typeface="Roboto Mono" pitchFamily="49" charset="0"/>
              </a:rPr>
              <a:t>numpy</a:t>
            </a:r>
            <a:r>
              <a:rPr lang="en-GB" b="0" i="0" dirty="0">
                <a:effectLst/>
                <a:latin typeface="Roboto Mono" pitchFamily="49" charset="0"/>
              </a:rPr>
              <a:t>&gt;=1.21.0",</a:t>
            </a:r>
          </a:p>
          <a:p>
            <a:pPr marL="0" indent="0">
              <a:lnSpc>
                <a:spcPct val="110000"/>
              </a:lnSpc>
              <a:spcBef>
                <a:spcPts val="0"/>
              </a:spcBef>
              <a:buNone/>
            </a:pPr>
            <a:r>
              <a:rPr lang="en-GB" b="0" i="0" dirty="0">
                <a:effectLst/>
                <a:latin typeface="Roboto Mono" pitchFamily="49" charset="0"/>
              </a:rPr>
              <a:t> "pandas~=1.3.0",</a:t>
            </a:r>
          </a:p>
          <a:p>
            <a:pPr marL="0" indent="0">
              <a:lnSpc>
                <a:spcPct val="110000"/>
              </a:lnSpc>
              <a:spcBef>
                <a:spcPts val="0"/>
              </a:spcBef>
              <a:buNone/>
            </a:pPr>
            <a:r>
              <a:rPr lang="en-GB" b="0" i="0" dirty="0">
                <a:effectLst/>
                <a:latin typeface="Roboto Mono" pitchFamily="49" charset="0"/>
              </a:rPr>
              <a:t> "scikit-learn&gt;=0.24.2,&lt;0.25.0",</a:t>
            </a:r>
          </a:p>
          <a:p>
            <a:pPr marL="0" indent="0">
              <a:lnSpc>
                <a:spcPct val="110000"/>
              </a:lnSpc>
              <a:spcBef>
                <a:spcPts val="0"/>
              </a:spcBef>
              <a:buNone/>
            </a:pPr>
            <a:r>
              <a:rPr lang="en-GB" b="0" i="0" dirty="0">
                <a:effectLst/>
                <a:latin typeface="Roboto Mono" pitchFamily="49" charset="0"/>
              </a:rPr>
              <a:t>]</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72235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9AA73-5E8D-15F2-9B00-A40FC30564D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F8851D-1129-1F52-7578-76A981252FEC}"/>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679702F7-5D00-D788-B39B-3FD8C6D8C0E3}"/>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pyproject.toml</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6A6CAE7F-F5EA-F337-519E-4ACB1E5B4977}"/>
              </a:ext>
            </a:extLst>
          </p:cNvPr>
          <p:cNvSpPr>
            <a:spLocks noGrp="1"/>
          </p:cNvSpPr>
          <p:nvPr>
            <p:ph type="body" sz="quarter" idx="12"/>
          </p:nvPr>
        </p:nvSpPr>
        <p:spPr/>
        <p:txBody>
          <a:bodyPr>
            <a:normAutofit/>
          </a:bodyPr>
          <a:lstStyle/>
          <a:p>
            <a:pPr algn="l"/>
            <a:r>
              <a:rPr lang="en-GB" b="1" i="0" dirty="0">
                <a:effectLst/>
                <a:latin typeface="Roboto" panose="02000000000000000000" pitchFamily="2" charset="0"/>
              </a:rPr>
              <a:t>Advantages</a:t>
            </a:r>
          </a:p>
          <a:p>
            <a:pPr lvl="1"/>
            <a:r>
              <a:rPr lang="en-GB" b="0" i="0" dirty="0">
                <a:effectLst/>
                <a:latin typeface="Roboto" panose="02000000000000000000" pitchFamily="2" charset="0"/>
              </a:rPr>
              <a:t>More flexible version specifications</a:t>
            </a:r>
          </a:p>
          <a:p>
            <a:pPr lvl="1"/>
            <a:r>
              <a:rPr lang="en-GB" b="0" i="0" dirty="0">
                <a:effectLst/>
                <a:latin typeface="Roboto" panose="02000000000000000000" pitchFamily="2" charset="0"/>
              </a:rPr>
              <a:t>Can define optional dependency groups</a:t>
            </a:r>
          </a:p>
          <a:p>
            <a:pPr lvl="1"/>
            <a:r>
              <a:rPr lang="en-GB" b="0" i="0" dirty="0">
                <a:effectLst/>
                <a:latin typeface="Roboto" panose="02000000000000000000" pitchFamily="2" charset="0"/>
              </a:rPr>
              <a:t>Includes project metadata</a:t>
            </a:r>
          </a:p>
          <a:p>
            <a:pPr lvl="1"/>
            <a:r>
              <a:rPr lang="en-GB" b="0" i="0" dirty="0">
                <a:effectLst/>
                <a:latin typeface="Roboto" panose="02000000000000000000" pitchFamily="2" charset="0"/>
              </a:rPr>
              <a:t>Better dependency resolution</a:t>
            </a:r>
          </a:p>
          <a:p>
            <a:pPr lvl="1"/>
            <a:r>
              <a:rPr lang="en-GB" b="0" i="0" dirty="0">
                <a:effectLst/>
                <a:latin typeface="Roboto" panose="02000000000000000000" pitchFamily="2" charset="0"/>
              </a:rPr>
              <a:t>Can specify build requirements</a:t>
            </a:r>
          </a:p>
          <a:p>
            <a:pPr lvl="1"/>
            <a:r>
              <a:rPr lang="en-GB" b="0" i="0" dirty="0">
                <a:effectLst/>
                <a:latin typeface="Roboto" panose="02000000000000000000" pitchFamily="2" charset="0"/>
              </a:rPr>
              <a:t>More maintainable</a:t>
            </a:r>
          </a:p>
          <a:p>
            <a:pPr algn="l"/>
            <a:r>
              <a:rPr lang="en-GB" b="1" i="0" dirty="0">
                <a:solidFill>
                  <a:schemeClr val="tx1"/>
                </a:solidFill>
                <a:effectLst/>
                <a:latin typeface="Roboto" panose="02000000000000000000" pitchFamily="2" charset="0"/>
              </a:rPr>
              <a:t>Limitations</a:t>
            </a:r>
          </a:p>
          <a:p>
            <a:pPr lvl="1"/>
            <a:r>
              <a:rPr lang="en-GB" b="0" i="0" dirty="0">
                <a:effectLst/>
                <a:latin typeface="Roboto" panose="02000000000000000000" pitchFamily="2" charset="0"/>
              </a:rPr>
              <a:t>Still Python-specific</a:t>
            </a:r>
          </a:p>
          <a:p>
            <a:pPr lvl="1"/>
            <a:r>
              <a:rPr lang="en-GB" b="0" i="0" dirty="0">
                <a:effectLst/>
                <a:latin typeface="Roboto" panose="02000000000000000000" pitchFamily="2" charset="0"/>
              </a:rPr>
              <a:t>Doesn't handle system dependencies</a:t>
            </a:r>
          </a:p>
          <a:p>
            <a:pPr lvl="1"/>
            <a:r>
              <a:rPr lang="en-GB" b="0" i="0" dirty="0">
                <a:effectLst/>
                <a:latin typeface="Roboto" panose="02000000000000000000" pitchFamily="2" charset="0"/>
              </a:rPr>
              <a:t>Environment variables not captured</a:t>
            </a:r>
          </a:p>
          <a:p>
            <a:pPr lvl="1"/>
            <a:r>
              <a:rPr lang="en-GB" b="0" i="0" dirty="0">
                <a:effectLst/>
                <a:latin typeface="Roboto" panose="02000000000000000000" pitchFamily="2" charset="0"/>
              </a:rPr>
              <a:t>No guarantee of system library versions</a:t>
            </a:r>
          </a:p>
          <a:p>
            <a:pPr lvl="1"/>
            <a:r>
              <a:rPr lang="en-GB" b="0" i="0" dirty="0">
                <a:effectLst/>
                <a:latin typeface="Roboto" panose="02000000000000000000" pitchFamily="2" charset="0"/>
              </a:rPr>
              <a:t>Can't manage non-Python tools</a:t>
            </a:r>
          </a:p>
          <a:p>
            <a:endParaRPr lang="en-GB" b="0" i="0" dirty="0">
              <a:effectLst/>
              <a:latin typeface="Roboto" panose="02000000000000000000" pitchFamily="2" charset="0"/>
            </a:endParaRPr>
          </a:p>
        </p:txBody>
      </p:sp>
    </p:spTree>
    <p:extLst>
      <p:ext uri="{BB962C8B-B14F-4D97-AF65-F5344CB8AC3E}">
        <p14:creationId xmlns:p14="http://schemas.microsoft.com/office/powerpoint/2010/main" val="316646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262A4-C0F6-015C-E0B1-70CFC62B079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A17DA3-08D3-B3EF-879B-A503396D283C}"/>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D4CB3E25-AFD0-ED9A-DEA8-DB9E22B3B10F}"/>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environment.yml</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71B79552-0BA0-115B-6D7B-8110CBEA81FD}"/>
              </a:ext>
            </a:extLst>
          </p:cNvPr>
          <p:cNvSpPr>
            <a:spLocks noGrp="1"/>
          </p:cNvSpPr>
          <p:nvPr>
            <p:ph type="body" sz="quarter" idx="12"/>
          </p:nvPr>
        </p:nvSpPr>
        <p:spPr/>
        <p:txBody>
          <a:bodyPr>
            <a:normAutofit/>
          </a:bodyPr>
          <a:lstStyle/>
          <a:p>
            <a:r>
              <a:rPr lang="en-GB" b="0" i="0" dirty="0" err="1">
                <a:effectLst/>
                <a:latin typeface="Roboto" panose="02000000000000000000" pitchFamily="2" charset="0"/>
              </a:rPr>
              <a:t>Conda’s</a:t>
            </a:r>
            <a:r>
              <a:rPr lang="en-GB" b="0" i="0" dirty="0">
                <a:effectLst/>
                <a:latin typeface="Roboto" panose="02000000000000000000" pitchFamily="2" charset="0"/>
              </a:rPr>
              <a:t> </a:t>
            </a:r>
            <a:r>
              <a:rPr lang="en-GB" b="0" i="0" dirty="0" err="1">
                <a:effectLst/>
                <a:latin typeface="Roboto" panose="02000000000000000000" pitchFamily="2" charset="0"/>
              </a:rPr>
              <a:t>middleground</a:t>
            </a:r>
            <a:r>
              <a:rPr lang="en-GB" b="0" i="0" dirty="0">
                <a:effectLst/>
                <a:latin typeface="Roboto" panose="02000000000000000000" pitchFamily="2" charset="0"/>
              </a:rPr>
              <a:t> between simple python package management and full containerization</a:t>
            </a:r>
          </a:p>
          <a:p>
            <a:endParaRPr lang="en-US" dirty="0"/>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name: </a:t>
            </a:r>
            <a:r>
              <a:rPr lang="en-GB" b="0" i="0" dirty="0" err="1">
                <a:effectLst/>
                <a:latin typeface="Menlo" panose="020B0609030804020204" pitchFamily="49" charset="0"/>
                <a:ea typeface="Menlo" panose="020B0609030804020204" pitchFamily="49" charset="0"/>
                <a:cs typeface="Menlo" panose="020B0609030804020204" pitchFamily="49" charset="0"/>
              </a:rPr>
              <a:t>myresearch</a:t>
            </a:r>
            <a:endParaRPr lang="en-GB" dirty="0">
              <a:latin typeface="Menlo" panose="020B0609030804020204" pitchFamily="49" charset="0"/>
              <a:ea typeface="Menlo" panose="020B0609030804020204" pitchFamily="49" charset="0"/>
              <a:cs typeface="Menlo" panose="020B0609030804020204" pitchFamily="49" charset="0"/>
            </a:endParaRP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channels:</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a:t>
            </a:r>
            <a:r>
              <a:rPr lang="en-GB" b="0" i="0" dirty="0" err="1">
                <a:effectLst/>
                <a:latin typeface="Menlo" panose="020B0609030804020204" pitchFamily="49" charset="0"/>
                <a:ea typeface="Menlo" panose="020B0609030804020204" pitchFamily="49" charset="0"/>
                <a:cs typeface="Menlo" panose="020B0609030804020204" pitchFamily="49" charset="0"/>
              </a:rPr>
              <a:t>conda</a:t>
            </a:r>
            <a:r>
              <a:rPr lang="en-GB" b="0" i="0" dirty="0">
                <a:effectLst/>
                <a:latin typeface="Menlo" panose="020B0609030804020204" pitchFamily="49" charset="0"/>
                <a:ea typeface="Menlo" panose="020B0609030804020204" pitchFamily="49" charset="0"/>
                <a:cs typeface="Menlo" panose="020B0609030804020204" pitchFamily="49" charset="0"/>
              </a:rPr>
              <a:t>-forge</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a:t>
            </a:r>
            <a:r>
              <a:rPr lang="en-GB" b="0" i="0" dirty="0" err="1">
                <a:effectLst/>
                <a:latin typeface="Menlo" panose="020B0609030804020204" pitchFamily="49" charset="0"/>
                <a:ea typeface="Menlo" panose="020B0609030804020204" pitchFamily="49" charset="0"/>
                <a:cs typeface="Menlo" panose="020B0609030804020204" pitchFamily="49" charset="0"/>
              </a:rPr>
              <a:t>bioconda</a:t>
            </a:r>
            <a:endParaRPr lang="en-GB" b="0" i="0" dirty="0">
              <a:effectLst/>
              <a:latin typeface="Menlo" panose="020B0609030804020204" pitchFamily="49" charset="0"/>
              <a:ea typeface="Menlo" panose="020B0609030804020204" pitchFamily="49" charset="0"/>
              <a:cs typeface="Menlo" panose="020B0609030804020204" pitchFamily="49" charset="0"/>
            </a:endParaRP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defaults</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dependencies:</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python=3.9</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a:t>
            </a:r>
            <a:r>
              <a:rPr lang="en-GB" b="0" i="0" dirty="0" err="1">
                <a:effectLst/>
                <a:latin typeface="Menlo" panose="020B0609030804020204" pitchFamily="49" charset="0"/>
                <a:ea typeface="Menlo" panose="020B0609030804020204" pitchFamily="49" charset="0"/>
                <a:cs typeface="Menlo" panose="020B0609030804020204" pitchFamily="49" charset="0"/>
              </a:rPr>
              <a:t>numpy</a:t>
            </a:r>
            <a:r>
              <a:rPr lang="en-GB" b="0" i="0" dirty="0">
                <a:effectLst/>
                <a:latin typeface="Menlo" panose="020B0609030804020204" pitchFamily="49" charset="0"/>
                <a:ea typeface="Menlo" panose="020B0609030804020204" pitchFamily="49" charset="0"/>
                <a:cs typeface="Menlo" panose="020B0609030804020204" pitchFamily="49" charset="0"/>
              </a:rPr>
              <a:t>=1.21</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pandas=1.3</a:t>
            </a:r>
          </a:p>
          <a:p>
            <a:pPr marL="0" indent="0">
              <a:lnSpc>
                <a:spcPct val="110000"/>
              </a:lnSpc>
              <a:spcBef>
                <a:spcPts val="0"/>
              </a:spcBef>
              <a:buNone/>
            </a:pPr>
            <a:r>
              <a:rPr lang="en-GB" b="0" i="0" dirty="0">
                <a:effectLst/>
                <a:latin typeface="Menlo" panose="020B0609030804020204" pitchFamily="49" charset="0"/>
                <a:ea typeface="Menlo" panose="020B0609030804020204" pitchFamily="49" charset="0"/>
                <a:cs typeface="Menlo" panose="020B0609030804020204" pitchFamily="49" charset="0"/>
              </a:rPr>
              <a:t> - scikit-learn=0.24</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476258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30FDE-049F-7E2F-7ED2-3C635D73B5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7BA5ED3-8445-0B9C-B707-36DF850742D8}"/>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3302169D-007F-7C54-228E-694B55B68955}"/>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environment.yml</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5889399D-642E-62DC-CDD7-83C29B114649}"/>
              </a:ext>
            </a:extLst>
          </p:cNvPr>
          <p:cNvSpPr>
            <a:spLocks noGrp="1"/>
          </p:cNvSpPr>
          <p:nvPr>
            <p:ph type="body" sz="quarter" idx="12"/>
          </p:nvPr>
        </p:nvSpPr>
        <p:spPr/>
        <p:txBody>
          <a:bodyPr>
            <a:normAutofit/>
          </a:bodyPr>
          <a:lstStyle/>
          <a:p>
            <a:pPr algn="l"/>
            <a:r>
              <a:rPr lang="en-GB" b="1" i="0" dirty="0">
                <a:effectLst/>
                <a:latin typeface="Roboto" panose="02000000000000000000" pitchFamily="2" charset="0"/>
              </a:rPr>
              <a:t>Advantages</a:t>
            </a:r>
          </a:p>
          <a:p>
            <a:pPr lvl="1"/>
            <a:r>
              <a:rPr lang="en-GB" b="0" i="0" dirty="0">
                <a:effectLst/>
                <a:latin typeface="Roboto" panose="02000000000000000000" pitchFamily="2" charset="0"/>
              </a:rPr>
              <a:t>Popular in scientific computing</a:t>
            </a:r>
          </a:p>
          <a:p>
            <a:pPr lvl="1"/>
            <a:r>
              <a:rPr lang="en-GB" b="0" i="0" dirty="0">
                <a:effectLst/>
                <a:latin typeface="Roboto" panose="02000000000000000000" pitchFamily="2" charset="0"/>
              </a:rPr>
              <a:t>Manages both Python and non-Python packages</a:t>
            </a:r>
          </a:p>
          <a:p>
            <a:pPr lvl="1"/>
            <a:r>
              <a:rPr lang="en-GB" b="0" i="0" dirty="0">
                <a:effectLst/>
                <a:latin typeface="Roboto" panose="02000000000000000000" pitchFamily="2" charset="0"/>
              </a:rPr>
              <a:t>Includes many scientific packages pre-built</a:t>
            </a:r>
          </a:p>
          <a:p>
            <a:pPr algn="l"/>
            <a:r>
              <a:rPr lang="en-GB" b="1" i="0" dirty="0">
                <a:solidFill>
                  <a:schemeClr val="tx1"/>
                </a:solidFill>
                <a:effectLst/>
                <a:latin typeface="Roboto" panose="02000000000000000000" pitchFamily="2" charset="0"/>
              </a:rPr>
              <a:t>Limitations</a:t>
            </a:r>
          </a:p>
          <a:p>
            <a:pPr lvl="1"/>
            <a:r>
              <a:rPr lang="en-GB" b="0" i="0" dirty="0">
                <a:effectLst/>
                <a:latin typeface="Roboto" panose="02000000000000000000" pitchFamily="2" charset="0"/>
              </a:rPr>
              <a:t>Slower than pip installation (and doesn’t play well with pip)</a:t>
            </a:r>
          </a:p>
          <a:p>
            <a:pPr lvl="1"/>
            <a:r>
              <a:rPr lang="en-GB" b="0" i="0" dirty="0">
                <a:effectLst/>
                <a:latin typeface="Roboto" panose="02000000000000000000" pitchFamily="2" charset="0"/>
              </a:rPr>
              <a:t>Can be complex to maintain</a:t>
            </a:r>
          </a:p>
          <a:p>
            <a:pPr lvl="1"/>
            <a:r>
              <a:rPr lang="en-GB" b="0" i="0" dirty="0">
                <a:effectLst/>
                <a:latin typeface="Roboto" panose="02000000000000000000" pitchFamily="2" charset="0"/>
              </a:rPr>
              <a:t>Environment setup can be large</a:t>
            </a:r>
          </a:p>
          <a:p>
            <a:pPr lvl="1"/>
            <a:r>
              <a:rPr lang="en-GB" b="0" i="0" dirty="0">
                <a:effectLst/>
                <a:latin typeface="Roboto" panose="02000000000000000000" pitchFamily="2" charset="0"/>
              </a:rPr>
              <a:t>Not as complete as Docker (no OS-level isolation)</a:t>
            </a:r>
          </a:p>
          <a:p>
            <a:pPr lvl="1"/>
            <a:r>
              <a:rPr lang="en-GB" b="0" i="0" dirty="0">
                <a:effectLst/>
                <a:latin typeface="Roboto" panose="02000000000000000000" pitchFamily="2" charset="0"/>
              </a:rPr>
              <a:t>Channel conflicts can occur</a:t>
            </a:r>
          </a:p>
          <a:p>
            <a:pPr lvl="1"/>
            <a:r>
              <a:rPr lang="en-GB" b="0" i="0" dirty="0">
                <a:effectLst/>
                <a:latin typeface="Roboto" panose="02000000000000000000" pitchFamily="2" charset="0"/>
              </a:rPr>
              <a:t>Still platform-dependent</a:t>
            </a:r>
          </a:p>
          <a:p>
            <a:endParaRPr lang="en-GB" b="0" i="0" dirty="0">
              <a:effectLst/>
              <a:latin typeface="Roboto" panose="02000000000000000000" pitchFamily="2" charset="0"/>
            </a:endParaRPr>
          </a:p>
        </p:txBody>
      </p:sp>
    </p:spTree>
    <p:extLst>
      <p:ext uri="{BB962C8B-B14F-4D97-AF65-F5344CB8AC3E}">
        <p14:creationId xmlns:p14="http://schemas.microsoft.com/office/powerpoint/2010/main" val="171858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17398-9876-A146-859D-233E76B6C43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D2C901-E938-D4FC-1D06-FECFC976ABD9}"/>
              </a:ext>
            </a:extLst>
          </p:cNvPr>
          <p:cNvSpPr>
            <a:spLocks noGrp="1"/>
          </p:cNvSpPr>
          <p:nvPr>
            <p:ph type="body" sz="quarter" idx="10"/>
          </p:nvPr>
        </p:nvSpPr>
        <p:spPr/>
        <p:txBody>
          <a:bodyPr/>
          <a:lstStyle/>
          <a:p>
            <a:r>
              <a:rPr lang="en-US" dirty="0"/>
              <a:t>Why do we care about Docker?</a:t>
            </a:r>
          </a:p>
        </p:txBody>
      </p:sp>
      <p:sp>
        <p:nvSpPr>
          <p:cNvPr id="3" name="Text Placeholder 2">
            <a:extLst>
              <a:ext uri="{FF2B5EF4-FFF2-40B4-BE49-F238E27FC236}">
                <a16:creationId xmlns:a16="http://schemas.microsoft.com/office/drawing/2014/main" id="{DDA9F5F0-AD3A-2503-7396-D55BB96BFC9E}"/>
              </a:ext>
            </a:extLst>
          </p:cNvPr>
          <p:cNvSpPr>
            <a:spLocks noGrp="1"/>
          </p:cNvSpPr>
          <p:nvPr>
            <p:ph type="body" sz="quarter" idx="11"/>
          </p:nvPr>
        </p:nvSpPr>
        <p:spPr/>
        <p:txBody>
          <a:bodyPr/>
          <a:lstStyle/>
          <a:p>
            <a:r>
              <a:rPr lang="en-US" dirty="0"/>
              <a:t>Setting random seeds and having a requirements file is not enough…</a:t>
            </a:r>
          </a:p>
        </p:txBody>
      </p:sp>
      <p:sp>
        <p:nvSpPr>
          <p:cNvPr id="4" name="Text Placeholder 3">
            <a:extLst>
              <a:ext uri="{FF2B5EF4-FFF2-40B4-BE49-F238E27FC236}">
                <a16:creationId xmlns:a16="http://schemas.microsoft.com/office/drawing/2014/main" id="{2866D7DC-4D90-8D93-2731-F56F273840BD}"/>
              </a:ext>
            </a:extLst>
          </p:cNvPr>
          <p:cNvSpPr>
            <a:spLocks noGrp="1"/>
          </p:cNvSpPr>
          <p:nvPr>
            <p:ph type="body" sz="quarter" idx="12"/>
          </p:nvPr>
        </p:nvSpPr>
        <p:spPr/>
        <p:txBody>
          <a:bodyPr>
            <a:normAutofit/>
          </a:bodyPr>
          <a:lstStyle/>
          <a:p>
            <a:pPr marL="0" indent="0">
              <a:buNone/>
            </a:pPr>
            <a:r>
              <a:rPr lang="en-US" dirty="0"/>
              <a:t>Hardware</a:t>
            </a:r>
          </a:p>
          <a:p>
            <a:pPr>
              <a:buFontTx/>
              <a:buChar char="-"/>
            </a:pPr>
            <a:r>
              <a:rPr lang="en-US" dirty="0"/>
              <a:t>CUDA/</a:t>
            </a:r>
            <a:r>
              <a:rPr lang="en-US" dirty="0" err="1"/>
              <a:t>cuDNN</a:t>
            </a:r>
            <a:r>
              <a:rPr lang="en-US" dirty="0"/>
              <a:t> implementations vary between GPU models</a:t>
            </a:r>
          </a:p>
          <a:p>
            <a:pPr>
              <a:buFontTx/>
              <a:buChar char="-"/>
            </a:pPr>
            <a:r>
              <a:rPr lang="en-US" dirty="0"/>
              <a:t>CPU vs GPU will give different results</a:t>
            </a:r>
          </a:p>
          <a:p>
            <a:pPr>
              <a:buFontTx/>
              <a:buChar char="-"/>
            </a:pPr>
            <a:r>
              <a:rPr lang="en-US" dirty="0"/>
              <a:t>GPU architectures can be different</a:t>
            </a:r>
          </a:p>
          <a:p>
            <a:pPr>
              <a:buFontTx/>
              <a:buChar char="-"/>
            </a:pPr>
            <a:r>
              <a:rPr lang="en-US" dirty="0"/>
              <a:t>Float32 vs Float64 arithmetic differences</a:t>
            </a:r>
          </a:p>
          <a:p>
            <a:pPr marL="0" indent="0">
              <a:buNone/>
            </a:pPr>
            <a:r>
              <a:rPr lang="en-US" dirty="0"/>
              <a:t>Software</a:t>
            </a:r>
          </a:p>
          <a:p>
            <a:pPr>
              <a:buFontTx/>
              <a:buChar char="-"/>
            </a:pPr>
            <a:r>
              <a:rPr lang="en-US" dirty="0"/>
              <a:t>CUDA toolkit versions</a:t>
            </a:r>
          </a:p>
          <a:p>
            <a:pPr>
              <a:buFontTx/>
              <a:buChar char="-"/>
            </a:pPr>
            <a:r>
              <a:rPr lang="en-US" dirty="0"/>
              <a:t>DL framework backends</a:t>
            </a:r>
          </a:p>
          <a:p>
            <a:pPr>
              <a:buFontTx/>
              <a:buChar char="-"/>
            </a:pPr>
            <a:r>
              <a:rPr lang="en-US" dirty="0"/>
              <a:t>Compiler optimizations</a:t>
            </a:r>
          </a:p>
          <a:p>
            <a:pPr>
              <a:buFontTx/>
              <a:buChar char="-"/>
            </a:pPr>
            <a:r>
              <a:rPr lang="en-US" dirty="0"/>
              <a:t>Numerical libraries (MKL vs </a:t>
            </a:r>
            <a:r>
              <a:rPr lang="en-US" dirty="0" err="1"/>
              <a:t>OpenBLAS</a:t>
            </a:r>
            <a:r>
              <a:rPr lang="en-US" dirty="0"/>
              <a:t>)</a:t>
            </a:r>
          </a:p>
        </p:txBody>
      </p:sp>
    </p:spTree>
    <p:extLst>
      <p:ext uri="{BB962C8B-B14F-4D97-AF65-F5344CB8AC3E}">
        <p14:creationId xmlns:p14="http://schemas.microsoft.com/office/powerpoint/2010/main" val="1491579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EDDC-D001-031D-D4C7-39621CC544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A7C659-6688-93D1-63DC-4938322E80EE}"/>
              </a:ext>
            </a:extLst>
          </p:cNvPr>
          <p:cNvSpPr>
            <a:spLocks noGrp="1"/>
          </p:cNvSpPr>
          <p:nvPr>
            <p:ph type="body" sz="quarter" idx="10"/>
          </p:nvPr>
        </p:nvSpPr>
        <p:spPr/>
        <p:txBody>
          <a:bodyPr/>
          <a:lstStyle/>
          <a:p>
            <a:r>
              <a:rPr lang="en-US" dirty="0"/>
              <a:t>Docker</a:t>
            </a:r>
          </a:p>
        </p:txBody>
      </p:sp>
    </p:spTree>
    <p:extLst>
      <p:ext uri="{BB962C8B-B14F-4D97-AF65-F5344CB8AC3E}">
        <p14:creationId xmlns:p14="http://schemas.microsoft.com/office/powerpoint/2010/main" val="3009924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31177-7E10-39DB-2846-9D66CEBCCC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23124B-1761-9BBA-5E8D-308B1BC7B9C4}"/>
              </a:ext>
            </a:extLst>
          </p:cNvPr>
          <p:cNvSpPr>
            <a:spLocks noGrp="1"/>
          </p:cNvSpPr>
          <p:nvPr>
            <p:ph type="body" sz="quarter" idx="10"/>
          </p:nvPr>
        </p:nvSpPr>
        <p:spPr/>
        <p:txBody>
          <a:bodyPr/>
          <a:lstStyle/>
          <a:p>
            <a:r>
              <a:rPr lang="en-US" dirty="0"/>
              <a:t>Key terms</a:t>
            </a:r>
          </a:p>
        </p:txBody>
      </p:sp>
      <p:sp>
        <p:nvSpPr>
          <p:cNvPr id="4" name="Text Placeholder 3">
            <a:extLst>
              <a:ext uri="{FF2B5EF4-FFF2-40B4-BE49-F238E27FC236}">
                <a16:creationId xmlns:a16="http://schemas.microsoft.com/office/drawing/2014/main" id="{7EDAD31A-6AFA-DE37-5B9A-B297D8861C4D}"/>
              </a:ext>
            </a:extLst>
          </p:cNvPr>
          <p:cNvSpPr>
            <a:spLocks noGrp="1"/>
          </p:cNvSpPr>
          <p:nvPr>
            <p:ph type="body" sz="quarter" idx="12"/>
          </p:nvPr>
        </p:nvSpPr>
        <p:spPr>
          <a:xfrm>
            <a:off x="503659" y="1223320"/>
            <a:ext cx="11176000" cy="4638220"/>
          </a:xfrm>
        </p:spPr>
        <p:txBody>
          <a:bodyPr>
            <a:noAutofit/>
          </a:bodyPr>
          <a:lstStyle/>
          <a:p>
            <a:pPr marL="0" indent="0">
              <a:buNone/>
            </a:pPr>
            <a:r>
              <a:rPr lang="en-GB" sz="1800" b="1" dirty="0">
                <a:solidFill>
                  <a:srgbClr val="7030A0"/>
                </a:solidFill>
              </a:rPr>
              <a:t>Container</a:t>
            </a:r>
            <a:r>
              <a:rPr lang="en-GB" sz="1800" dirty="0"/>
              <a:t> A lightweight, standalone, and executable package that includes everything needed to run a piece of software - code, runtime, system tools, libraries, and settings.</a:t>
            </a:r>
          </a:p>
          <a:p>
            <a:pPr marL="0" indent="0">
              <a:buNone/>
            </a:pPr>
            <a:r>
              <a:rPr lang="en-GB" sz="1800" b="1" dirty="0">
                <a:solidFill>
                  <a:srgbClr val="7030A0"/>
                </a:solidFill>
              </a:rPr>
              <a:t>Image</a:t>
            </a:r>
            <a:r>
              <a:rPr lang="en-GB" sz="1800" dirty="0"/>
              <a:t> A read-only template containing a set of instructions for creating a container. Think of it like a snapshot or blueprint.</a:t>
            </a:r>
          </a:p>
          <a:p>
            <a:pPr marL="0" indent="0">
              <a:buNone/>
            </a:pPr>
            <a:r>
              <a:rPr lang="en-GB" sz="1800" b="1" dirty="0">
                <a:solidFill>
                  <a:srgbClr val="7030A0"/>
                </a:solidFill>
              </a:rPr>
              <a:t>Dockerfile</a:t>
            </a:r>
            <a:r>
              <a:rPr lang="en-GB" sz="1800" dirty="0"/>
              <a:t> A text file containing instructions to build a Docker image, specifying the base image, commands to run, files to copy, etc.</a:t>
            </a:r>
          </a:p>
          <a:p>
            <a:pPr marL="0" indent="0">
              <a:buNone/>
            </a:pPr>
            <a:r>
              <a:rPr lang="en-GB" sz="1800" b="1" dirty="0">
                <a:solidFill>
                  <a:srgbClr val="7030A0"/>
                </a:solidFill>
              </a:rPr>
              <a:t>Registry</a:t>
            </a:r>
            <a:r>
              <a:rPr lang="en-GB" sz="1800" dirty="0"/>
              <a:t> A repository for storing and distributing Docker images. Docker Hub is the most popular public registry.</a:t>
            </a:r>
          </a:p>
          <a:p>
            <a:pPr marL="0" indent="0">
              <a:buNone/>
            </a:pPr>
            <a:r>
              <a:rPr lang="en-GB" sz="1800" b="1" dirty="0">
                <a:solidFill>
                  <a:srgbClr val="7030A0"/>
                </a:solidFill>
              </a:rPr>
              <a:t>Layer</a:t>
            </a:r>
            <a:r>
              <a:rPr lang="en-GB" sz="1800" dirty="0"/>
              <a:t> A modification to an image, created by executing a command in a Dockerfile. Images are made up of multiple layers cached for efficiency.</a:t>
            </a:r>
          </a:p>
          <a:p>
            <a:pPr marL="0" indent="0">
              <a:buNone/>
            </a:pPr>
            <a:r>
              <a:rPr lang="en-GB" sz="1800" b="1" dirty="0">
                <a:solidFill>
                  <a:srgbClr val="7030A0"/>
                </a:solidFill>
              </a:rPr>
              <a:t>Volume</a:t>
            </a:r>
            <a:r>
              <a:rPr lang="en-GB" sz="1800" dirty="0"/>
              <a:t> A mechanism for persisting data generated by and used by containers, stored outside the container filesystem.</a:t>
            </a:r>
          </a:p>
          <a:p>
            <a:pPr marL="0" indent="0">
              <a:buNone/>
            </a:pPr>
            <a:r>
              <a:rPr lang="en-GB" sz="1800" b="1" dirty="0">
                <a:solidFill>
                  <a:srgbClr val="7030A0"/>
                </a:solidFill>
              </a:rPr>
              <a:t>Docker Compose</a:t>
            </a:r>
            <a:r>
              <a:rPr lang="en-GB" sz="1800" dirty="0"/>
              <a:t>: A tool for defining and running multi-container Docker applications using a YAML file.</a:t>
            </a:r>
          </a:p>
          <a:p>
            <a:pPr marL="0" indent="0">
              <a:buNone/>
            </a:pPr>
            <a:r>
              <a:rPr lang="en-GB" sz="1800" b="1" dirty="0">
                <a:solidFill>
                  <a:srgbClr val="7030A0"/>
                </a:solidFill>
              </a:rPr>
              <a:t>Docker Engine </a:t>
            </a:r>
            <a:r>
              <a:rPr lang="en-GB" sz="1800" dirty="0"/>
              <a:t>The core technology that runs and manages containers on a host system.</a:t>
            </a:r>
          </a:p>
        </p:txBody>
      </p:sp>
    </p:spTree>
    <p:extLst>
      <p:ext uri="{BB962C8B-B14F-4D97-AF65-F5344CB8AC3E}">
        <p14:creationId xmlns:p14="http://schemas.microsoft.com/office/powerpoint/2010/main" val="1208380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B6BF-23AF-743F-D6A1-158807ED779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B6C565-C306-3DC5-8446-B29429135C1D}"/>
              </a:ext>
            </a:extLst>
          </p:cNvPr>
          <p:cNvSpPr>
            <a:spLocks noGrp="1"/>
          </p:cNvSpPr>
          <p:nvPr>
            <p:ph type="body" sz="quarter" idx="10"/>
          </p:nvPr>
        </p:nvSpPr>
        <p:spPr/>
        <p:txBody>
          <a:bodyPr/>
          <a:lstStyle/>
          <a:p>
            <a:r>
              <a:rPr lang="en-US" dirty="0"/>
              <a:t>Key terms</a:t>
            </a:r>
          </a:p>
        </p:txBody>
      </p:sp>
      <p:sp>
        <p:nvSpPr>
          <p:cNvPr id="4" name="Text Placeholder 3">
            <a:extLst>
              <a:ext uri="{FF2B5EF4-FFF2-40B4-BE49-F238E27FC236}">
                <a16:creationId xmlns:a16="http://schemas.microsoft.com/office/drawing/2014/main" id="{4A09A1DB-D67C-A37C-FFA5-65777CC5104E}"/>
              </a:ext>
            </a:extLst>
          </p:cNvPr>
          <p:cNvSpPr>
            <a:spLocks noGrp="1"/>
          </p:cNvSpPr>
          <p:nvPr>
            <p:ph type="body" sz="quarter" idx="12"/>
          </p:nvPr>
        </p:nvSpPr>
        <p:spPr>
          <a:xfrm>
            <a:off x="503659" y="1223320"/>
            <a:ext cx="11176000" cy="4638220"/>
          </a:xfrm>
        </p:spPr>
        <p:txBody>
          <a:bodyPr>
            <a:noAutofit/>
          </a:bodyPr>
          <a:lstStyle/>
          <a:p>
            <a:pPr marL="0" indent="0">
              <a:buNone/>
            </a:pPr>
            <a:r>
              <a:rPr lang="en-GB" sz="1800" b="1" dirty="0">
                <a:solidFill>
                  <a:srgbClr val="7030A0"/>
                </a:solidFill>
              </a:rPr>
              <a:t>Port Mapping/Forwarding </a:t>
            </a:r>
            <a:r>
              <a:rPr lang="en-GB" sz="1800" dirty="0"/>
              <a:t>Routing traffic from a host machine's port to a port inside a container.</a:t>
            </a:r>
          </a:p>
          <a:p>
            <a:pPr marL="0" indent="0">
              <a:buNone/>
            </a:pPr>
            <a:r>
              <a:rPr lang="en-GB" sz="1800" b="1" dirty="0">
                <a:solidFill>
                  <a:srgbClr val="7030A0"/>
                </a:solidFill>
              </a:rPr>
              <a:t>Base Image </a:t>
            </a:r>
            <a:r>
              <a:rPr lang="en-GB" sz="1800" dirty="0"/>
              <a:t>The starting point for building a Docker image, typically a minimal operating system like Alpine or Ubuntu.</a:t>
            </a:r>
          </a:p>
          <a:p>
            <a:pPr marL="0" indent="0">
              <a:buNone/>
            </a:pPr>
            <a:r>
              <a:rPr lang="en-GB" sz="1800" b="1" dirty="0">
                <a:solidFill>
                  <a:srgbClr val="7030A0"/>
                </a:solidFill>
              </a:rPr>
              <a:t>Tag</a:t>
            </a:r>
            <a:r>
              <a:rPr lang="en-GB" sz="1800" dirty="0"/>
              <a:t> A label applied to Docker images to version or identify them (e.g., ubuntu:20.04).</a:t>
            </a:r>
          </a:p>
          <a:p>
            <a:pPr marL="0" indent="0">
              <a:buNone/>
            </a:pPr>
            <a:r>
              <a:rPr lang="en-GB" sz="1800" b="1" dirty="0">
                <a:solidFill>
                  <a:srgbClr val="7030A0"/>
                </a:solidFill>
              </a:rPr>
              <a:t>Docker Daemon </a:t>
            </a:r>
            <a:r>
              <a:rPr lang="en-GB" sz="1800" dirty="0"/>
              <a:t>The background service running on the host that manages building, running and distributing Docker containers.</a:t>
            </a:r>
          </a:p>
          <a:p>
            <a:pPr marL="0" indent="0">
              <a:buNone/>
            </a:pPr>
            <a:r>
              <a:rPr lang="en-GB" sz="1800" b="1" dirty="0">
                <a:solidFill>
                  <a:srgbClr val="7030A0"/>
                </a:solidFill>
              </a:rPr>
              <a:t>Container Orchestration </a:t>
            </a:r>
            <a:r>
              <a:rPr lang="en-GB" sz="1800" dirty="0"/>
              <a:t>Tools and platforms (like Kubernetes) that automate deploying, scaling, and managing containerized applications.</a:t>
            </a:r>
          </a:p>
          <a:p>
            <a:pPr marL="0" indent="0">
              <a:buNone/>
            </a:pPr>
            <a:r>
              <a:rPr lang="en-GB" sz="1800" b="1" dirty="0">
                <a:solidFill>
                  <a:srgbClr val="7030A0"/>
                </a:solidFill>
              </a:rPr>
              <a:t>Virtual Machine (VM) </a:t>
            </a:r>
            <a:r>
              <a:rPr lang="en-GB" sz="1800" dirty="0"/>
              <a:t>A software-based computer that runs on top of a physical machine, containing its own operating system, virtual hardware, and resources.</a:t>
            </a:r>
          </a:p>
          <a:p>
            <a:pPr marL="0" indent="0">
              <a:buNone/>
            </a:pPr>
            <a:r>
              <a:rPr lang="en-GB" sz="1800" b="1" dirty="0">
                <a:solidFill>
                  <a:srgbClr val="7030A0"/>
                </a:solidFill>
              </a:rPr>
              <a:t>Kernel</a:t>
            </a:r>
            <a:r>
              <a:rPr lang="en-GB" sz="1800" dirty="0"/>
              <a:t> The core program of an operating system that manages hardware resources and provides essential services for computer programs.</a:t>
            </a:r>
          </a:p>
          <a:p>
            <a:pPr marL="0" indent="0">
              <a:buNone/>
            </a:pPr>
            <a:endParaRPr lang="en-GB" sz="1400" b="0" i="0" dirty="0">
              <a:effectLst/>
              <a:latin typeface="Roboto" panose="02000000000000000000" pitchFamily="2" charset="0"/>
            </a:endParaRPr>
          </a:p>
        </p:txBody>
      </p:sp>
    </p:spTree>
    <p:extLst>
      <p:ext uri="{BB962C8B-B14F-4D97-AF65-F5344CB8AC3E}">
        <p14:creationId xmlns:p14="http://schemas.microsoft.com/office/powerpoint/2010/main" val="424688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0F2299-0C23-22BB-A784-A457548341BF}"/>
              </a:ext>
            </a:extLst>
          </p:cNvPr>
          <p:cNvSpPr>
            <a:spLocks noGrp="1"/>
          </p:cNvSpPr>
          <p:nvPr>
            <p:ph type="body" sz="quarter" idx="10"/>
          </p:nvPr>
        </p:nvSpPr>
        <p:spPr/>
        <p:txBody>
          <a:bodyPr/>
          <a:lstStyle/>
          <a:p>
            <a:r>
              <a:rPr lang="en-US" dirty="0"/>
              <a:t>What is Docker?</a:t>
            </a:r>
          </a:p>
        </p:txBody>
      </p:sp>
      <p:pic>
        <p:nvPicPr>
          <p:cNvPr id="5" name="Picture 4">
            <a:extLst>
              <a:ext uri="{FF2B5EF4-FFF2-40B4-BE49-F238E27FC236}">
                <a16:creationId xmlns:a16="http://schemas.microsoft.com/office/drawing/2014/main" id="{ED317B53-69B4-7B36-6C7C-30A0E550428B}"/>
              </a:ext>
            </a:extLst>
          </p:cNvPr>
          <p:cNvPicPr>
            <a:picLocks noChangeAspect="1"/>
          </p:cNvPicPr>
          <p:nvPr/>
        </p:nvPicPr>
        <p:blipFill>
          <a:blip r:embed="rId3"/>
          <a:stretch>
            <a:fillRect/>
          </a:stretch>
        </p:blipFill>
        <p:spPr>
          <a:xfrm>
            <a:off x="2209800" y="1383632"/>
            <a:ext cx="7772400" cy="4090736"/>
          </a:xfrm>
          <a:prstGeom prst="rect">
            <a:avLst/>
          </a:prstGeom>
        </p:spPr>
      </p:pic>
    </p:spTree>
    <p:extLst>
      <p:ext uri="{BB962C8B-B14F-4D97-AF65-F5344CB8AC3E}">
        <p14:creationId xmlns:p14="http://schemas.microsoft.com/office/powerpoint/2010/main" val="107209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4034168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831C2-0EA9-167D-BBB0-2724F50B977D}"/>
              </a:ext>
            </a:extLst>
          </p:cNvPr>
          <p:cNvSpPr>
            <a:spLocks noGrp="1"/>
          </p:cNvSpPr>
          <p:nvPr>
            <p:ph type="body" sz="quarter" idx="10"/>
          </p:nvPr>
        </p:nvSpPr>
        <p:spPr/>
        <p:txBody>
          <a:bodyPr/>
          <a:lstStyle/>
          <a:p>
            <a:r>
              <a:rPr lang="en-US" dirty="0"/>
              <a:t>Containers vs VMs</a:t>
            </a:r>
          </a:p>
        </p:txBody>
      </p:sp>
      <p:sp>
        <p:nvSpPr>
          <p:cNvPr id="3" name="Text Placeholder 2">
            <a:extLst>
              <a:ext uri="{FF2B5EF4-FFF2-40B4-BE49-F238E27FC236}">
                <a16:creationId xmlns:a16="http://schemas.microsoft.com/office/drawing/2014/main" id="{6087DCE3-1FFB-C26F-434F-7686D9309B31}"/>
              </a:ext>
            </a:extLst>
          </p:cNvPr>
          <p:cNvSpPr>
            <a:spLocks noGrp="1"/>
          </p:cNvSpPr>
          <p:nvPr>
            <p:ph type="body" sz="quarter" idx="11"/>
          </p:nvPr>
        </p:nvSpPr>
        <p:spPr/>
        <p:txBody>
          <a:bodyPr/>
          <a:lstStyle/>
          <a:p>
            <a:r>
              <a:rPr lang="en-US" dirty="0"/>
              <a:t>Containers and VMs sound quite similar…</a:t>
            </a:r>
          </a:p>
        </p:txBody>
      </p:sp>
      <p:pic>
        <p:nvPicPr>
          <p:cNvPr id="5" name="Picture 4">
            <a:extLst>
              <a:ext uri="{FF2B5EF4-FFF2-40B4-BE49-F238E27FC236}">
                <a16:creationId xmlns:a16="http://schemas.microsoft.com/office/drawing/2014/main" id="{9BD17D5E-66EB-195C-E041-AC852D0B32B7}"/>
              </a:ext>
            </a:extLst>
          </p:cNvPr>
          <p:cNvPicPr>
            <a:picLocks noChangeAspect="1"/>
          </p:cNvPicPr>
          <p:nvPr/>
        </p:nvPicPr>
        <p:blipFill>
          <a:blip r:embed="rId3"/>
          <a:stretch>
            <a:fillRect/>
          </a:stretch>
        </p:blipFill>
        <p:spPr>
          <a:xfrm>
            <a:off x="1370148" y="1834865"/>
            <a:ext cx="9451703" cy="3877127"/>
          </a:xfrm>
          <a:prstGeom prst="rect">
            <a:avLst/>
          </a:prstGeom>
        </p:spPr>
      </p:pic>
    </p:spTree>
    <p:extLst>
      <p:ext uri="{BB962C8B-B14F-4D97-AF65-F5344CB8AC3E}">
        <p14:creationId xmlns:p14="http://schemas.microsoft.com/office/powerpoint/2010/main" val="283410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Overview and objectives</a:t>
            </a:r>
          </a:p>
        </p:txBody>
      </p:sp>
      <p:sp>
        <p:nvSpPr>
          <p:cNvPr id="3" name="Text Placeholder 2"/>
          <p:cNvSpPr>
            <a:spLocks noGrp="1"/>
          </p:cNvSpPr>
          <p:nvPr>
            <p:ph type="body" sz="quarter" idx="11"/>
          </p:nvPr>
        </p:nvSpPr>
        <p:spPr/>
        <p:txBody>
          <a:bodyPr/>
          <a:lstStyle/>
          <a:p>
            <a:r>
              <a:rPr lang="en-US" dirty="0"/>
              <a:t>By the end of this workshop, we should be able to</a:t>
            </a:r>
          </a:p>
        </p:txBody>
      </p:sp>
      <p:sp>
        <p:nvSpPr>
          <p:cNvPr id="4" name="Text Placeholder 3"/>
          <p:cNvSpPr>
            <a:spLocks noGrp="1"/>
          </p:cNvSpPr>
          <p:nvPr>
            <p:ph type="body" sz="quarter" idx="12"/>
          </p:nvPr>
        </p:nvSpPr>
        <p:spPr/>
        <p:txBody>
          <a:bodyPr/>
          <a:lstStyle/>
          <a:p>
            <a:r>
              <a:rPr lang="en-US" dirty="0"/>
              <a:t>Understand key approaches to code reproducibility</a:t>
            </a:r>
          </a:p>
          <a:p>
            <a:r>
              <a:rPr lang="en-US" dirty="0"/>
              <a:t>Understand how Docker works, including:</a:t>
            </a:r>
          </a:p>
          <a:p>
            <a:pPr lvl="1"/>
            <a:r>
              <a:rPr lang="en-US" dirty="0"/>
              <a:t>Pulling images</a:t>
            </a:r>
          </a:p>
          <a:p>
            <a:pPr lvl="1"/>
            <a:r>
              <a:rPr lang="en-US" dirty="0"/>
              <a:t>Running containers</a:t>
            </a:r>
          </a:p>
          <a:p>
            <a:pPr lvl="1"/>
            <a:r>
              <a:rPr lang="en-US" dirty="0"/>
              <a:t>Working inside a container</a:t>
            </a:r>
          </a:p>
          <a:p>
            <a:r>
              <a:rPr lang="en-US" dirty="0"/>
              <a:t>Create your own Docker images</a:t>
            </a:r>
          </a:p>
          <a:p>
            <a:r>
              <a:rPr lang="en-US" dirty="0"/>
              <a:t>Set up development environments using </a:t>
            </a:r>
            <a:r>
              <a:rPr lang="en-US" dirty="0" err="1"/>
              <a:t>devcontainers</a:t>
            </a:r>
            <a:r>
              <a:rPr lang="en-US" dirty="0"/>
              <a:t> in </a:t>
            </a:r>
            <a:r>
              <a:rPr lang="en-US" dirty="0" err="1"/>
              <a:t>VSCode</a:t>
            </a:r>
            <a:endParaRPr lang="en-US" dirty="0"/>
          </a:p>
          <a:p>
            <a:r>
              <a:rPr lang="en-US" dirty="0"/>
              <a:t>Share environments with others</a:t>
            </a:r>
          </a:p>
        </p:txBody>
      </p:sp>
    </p:spTree>
    <p:extLst>
      <p:ext uri="{BB962C8B-B14F-4D97-AF65-F5344CB8AC3E}">
        <p14:creationId xmlns:p14="http://schemas.microsoft.com/office/powerpoint/2010/main" val="369048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105B-1641-47DA-DE80-F46021DC7E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32BF96A-C9B6-A377-8778-97EC6B7B3097}"/>
              </a:ext>
            </a:extLst>
          </p:cNvPr>
          <p:cNvSpPr>
            <a:spLocks noGrp="1"/>
          </p:cNvSpPr>
          <p:nvPr>
            <p:ph type="body" sz="quarter" idx="10"/>
          </p:nvPr>
        </p:nvSpPr>
        <p:spPr/>
        <p:txBody>
          <a:bodyPr/>
          <a:lstStyle/>
          <a:p>
            <a:r>
              <a:rPr lang="en-US" dirty="0"/>
              <a:t>Reproducibility</a:t>
            </a:r>
          </a:p>
        </p:txBody>
      </p:sp>
      <p:sp>
        <p:nvSpPr>
          <p:cNvPr id="3" name="Text Placeholder 2">
            <a:extLst>
              <a:ext uri="{FF2B5EF4-FFF2-40B4-BE49-F238E27FC236}">
                <a16:creationId xmlns:a16="http://schemas.microsoft.com/office/drawing/2014/main" id="{2B1C4CE5-4E8F-9A7D-5083-8EEF62E8BC8B}"/>
              </a:ext>
            </a:extLst>
          </p:cNvPr>
          <p:cNvSpPr>
            <a:spLocks noGrp="1"/>
          </p:cNvSpPr>
          <p:nvPr>
            <p:ph type="body" sz="quarter" idx="11"/>
          </p:nvPr>
        </p:nvSpPr>
        <p:spPr/>
        <p:txBody>
          <a:bodyPr/>
          <a:lstStyle/>
          <a:p>
            <a:r>
              <a:rPr lang="en-US" dirty="0"/>
              <a:t>Why should you care?</a:t>
            </a:r>
          </a:p>
        </p:txBody>
      </p:sp>
      <p:sp>
        <p:nvSpPr>
          <p:cNvPr id="4" name="Text Placeholder 3">
            <a:extLst>
              <a:ext uri="{FF2B5EF4-FFF2-40B4-BE49-F238E27FC236}">
                <a16:creationId xmlns:a16="http://schemas.microsoft.com/office/drawing/2014/main" id="{ECA31799-33D6-7A35-82F8-BAFC683FF9E0}"/>
              </a:ext>
            </a:extLst>
          </p:cNvPr>
          <p:cNvSpPr>
            <a:spLocks noGrp="1"/>
          </p:cNvSpPr>
          <p:nvPr>
            <p:ph type="body" sz="quarter" idx="12"/>
          </p:nvPr>
        </p:nvSpPr>
        <p:spPr/>
        <p:txBody>
          <a:bodyPr/>
          <a:lstStyle/>
          <a:p>
            <a:pPr marL="0" indent="0" algn="ctr">
              <a:buNone/>
            </a:pPr>
            <a:r>
              <a:rPr lang="en-GB" sz="2000" b="0" i="1" dirty="0">
                <a:solidFill>
                  <a:srgbClr val="333333"/>
                </a:solidFill>
                <a:effectLst/>
                <a:latin typeface="Arial" panose="020B0604020202020204" pitchFamily="34" charset="0"/>
              </a:rPr>
              <a:t>“The data that support the findings of this study are available from the corresponding author,</a:t>
            </a:r>
          </a:p>
          <a:p>
            <a:pPr marL="0" indent="0" algn="ctr">
              <a:buNone/>
            </a:pPr>
            <a:r>
              <a:rPr lang="en-GB" sz="2000" b="0" i="1" dirty="0">
                <a:solidFill>
                  <a:srgbClr val="333333"/>
                </a:solidFill>
                <a:effectLst/>
                <a:latin typeface="Arial" panose="020B0604020202020204" pitchFamily="34" charset="0"/>
              </a:rPr>
              <a:t>[author initials], upon reasonable request.”</a:t>
            </a:r>
          </a:p>
          <a:p>
            <a:pPr marL="0" indent="0" algn="ctr">
              <a:buNone/>
            </a:pPr>
            <a:r>
              <a:rPr lang="en-GB" sz="1100" dirty="0">
                <a:solidFill>
                  <a:srgbClr val="333333"/>
                </a:solidFill>
                <a:latin typeface="Arial" panose="020B0604020202020204" pitchFamily="34" charset="0"/>
              </a:rPr>
              <a:t>-----</a:t>
            </a:r>
          </a:p>
          <a:p>
            <a:pPr marL="0" indent="0" algn="ctr">
              <a:buNone/>
            </a:pPr>
            <a:r>
              <a:rPr lang="en-GB" sz="2000" b="0" i="1" dirty="0">
                <a:solidFill>
                  <a:srgbClr val="333333"/>
                </a:solidFill>
                <a:effectLst/>
                <a:latin typeface="Arial" panose="020B0604020202020204" pitchFamily="34" charset="0"/>
              </a:rPr>
              <a:t>“Data sharing is not applicable to this article as no new data were</a:t>
            </a:r>
          </a:p>
          <a:p>
            <a:pPr marL="0" indent="0" algn="ctr">
              <a:buNone/>
            </a:pPr>
            <a:r>
              <a:rPr lang="en-GB" sz="2000" b="0" i="1" dirty="0">
                <a:solidFill>
                  <a:srgbClr val="333333"/>
                </a:solidFill>
                <a:effectLst/>
                <a:latin typeface="Arial" panose="020B0604020202020204" pitchFamily="34" charset="0"/>
              </a:rPr>
              <a:t>created or </a:t>
            </a:r>
            <a:r>
              <a:rPr lang="en-GB" sz="2000" b="0" i="1" dirty="0" err="1">
                <a:solidFill>
                  <a:srgbClr val="333333"/>
                </a:solidFill>
                <a:effectLst/>
                <a:latin typeface="Arial" panose="020B0604020202020204" pitchFamily="34" charset="0"/>
              </a:rPr>
              <a:t>analyzed</a:t>
            </a:r>
            <a:r>
              <a:rPr lang="en-GB" sz="2000" b="0" i="1" dirty="0">
                <a:solidFill>
                  <a:srgbClr val="333333"/>
                </a:solidFill>
                <a:effectLst/>
                <a:latin typeface="Arial" panose="020B0604020202020204" pitchFamily="34" charset="0"/>
              </a:rPr>
              <a:t> in this study.”</a:t>
            </a:r>
          </a:p>
          <a:p>
            <a:pPr marL="0" indent="0" algn="ctr">
              <a:buNone/>
            </a:pPr>
            <a:r>
              <a:rPr lang="en-GB" sz="1400" i="1" dirty="0">
                <a:solidFill>
                  <a:srgbClr val="333333"/>
                </a:solidFill>
                <a:latin typeface="Arial" panose="020B0604020202020204" pitchFamily="34" charset="0"/>
              </a:rPr>
              <a:t>-----</a:t>
            </a:r>
          </a:p>
          <a:p>
            <a:pPr marL="0" indent="0" algn="ctr">
              <a:buNone/>
            </a:pPr>
            <a:r>
              <a:rPr lang="en-GB" sz="2000" dirty="0"/>
              <a:t>“</a:t>
            </a:r>
            <a:r>
              <a:rPr lang="en-GB" sz="2000" i="1" dirty="0"/>
              <a:t>All data that support the findings of this study are included within the article.</a:t>
            </a:r>
            <a:r>
              <a:rPr lang="en-GB" sz="2000" dirty="0"/>
              <a:t>”</a:t>
            </a:r>
            <a:endParaRPr lang="en-US" sz="2000" i="1" dirty="0"/>
          </a:p>
        </p:txBody>
      </p:sp>
      <p:pic>
        <p:nvPicPr>
          <p:cNvPr id="2050" name="Picture 2" descr="Press X For Doubt Doubt Meme - Press X For Doubt X For Doubt Doubt -  Discover &amp; Share GIFs">
            <a:extLst>
              <a:ext uri="{FF2B5EF4-FFF2-40B4-BE49-F238E27FC236}">
                <a16:creationId xmlns:a16="http://schemas.microsoft.com/office/drawing/2014/main" id="{CE6C3E3F-0B5C-73D7-2D07-BEFB0C1E7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886" y="4605710"/>
            <a:ext cx="3355546" cy="221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21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F07B-9FA5-C8AD-1FA4-C3CD4F1178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E99F731-9BEE-8AEF-D3CE-6F1CCBD29E5B}"/>
              </a:ext>
            </a:extLst>
          </p:cNvPr>
          <p:cNvSpPr>
            <a:spLocks noGrp="1"/>
          </p:cNvSpPr>
          <p:nvPr>
            <p:ph type="body" sz="quarter" idx="10"/>
          </p:nvPr>
        </p:nvSpPr>
        <p:spPr/>
        <p:txBody>
          <a:bodyPr/>
          <a:lstStyle/>
          <a:p>
            <a:r>
              <a:rPr lang="en-US" dirty="0"/>
              <a:t>Reproducibility</a:t>
            </a:r>
          </a:p>
        </p:txBody>
      </p:sp>
      <p:sp>
        <p:nvSpPr>
          <p:cNvPr id="3" name="Text Placeholder 2">
            <a:extLst>
              <a:ext uri="{FF2B5EF4-FFF2-40B4-BE49-F238E27FC236}">
                <a16:creationId xmlns:a16="http://schemas.microsoft.com/office/drawing/2014/main" id="{272D9891-C100-77FF-38E8-B01C722FB505}"/>
              </a:ext>
            </a:extLst>
          </p:cNvPr>
          <p:cNvSpPr>
            <a:spLocks noGrp="1"/>
          </p:cNvSpPr>
          <p:nvPr>
            <p:ph type="body" sz="quarter" idx="11"/>
          </p:nvPr>
        </p:nvSpPr>
        <p:spPr/>
        <p:txBody>
          <a:bodyPr/>
          <a:lstStyle/>
          <a:p>
            <a:r>
              <a:rPr lang="en-US" dirty="0"/>
              <a:t>Why should you care?</a:t>
            </a:r>
          </a:p>
        </p:txBody>
      </p:sp>
      <p:sp>
        <p:nvSpPr>
          <p:cNvPr id="4" name="Text Placeholder 3">
            <a:extLst>
              <a:ext uri="{FF2B5EF4-FFF2-40B4-BE49-F238E27FC236}">
                <a16:creationId xmlns:a16="http://schemas.microsoft.com/office/drawing/2014/main" id="{4F394B83-1366-E7F8-C5F2-93CF556EA328}"/>
              </a:ext>
            </a:extLst>
          </p:cNvPr>
          <p:cNvSpPr>
            <a:spLocks noGrp="1"/>
          </p:cNvSpPr>
          <p:nvPr>
            <p:ph type="body" sz="quarter" idx="12"/>
          </p:nvPr>
        </p:nvSpPr>
        <p:spPr/>
        <p:txBody>
          <a:bodyPr/>
          <a:lstStyle/>
          <a:p>
            <a:r>
              <a:rPr lang="en-US" dirty="0"/>
              <a:t>Reproducible code can be built upon by other researchers.</a:t>
            </a:r>
          </a:p>
          <a:p>
            <a:pPr marL="0" indent="0">
              <a:buNone/>
            </a:pPr>
            <a:endParaRPr lang="en-US" dirty="0"/>
          </a:p>
          <a:p>
            <a:r>
              <a:rPr lang="en-US" dirty="0"/>
              <a:t>You can build upon the code of others.</a:t>
            </a:r>
          </a:p>
          <a:p>
            <a:pPr marL="0" indent="0">
              <a:buNone/>
            </a:pPr>
            <a:endParaRPr lang="en-US" dirty="0"/>
          </a:p>
          <a:p>
            <a:r>
              <a:rPr lang="en-US" dirty="0"/>
              <a:t>Smoother onboarding of other researchers.</a:t>
            </a:r>
          </a:p>
          <a:p>
            <a:pPr marL="0" indent="0">
              <a:buNone/>
            </a:pPr>
            <a:endParaRPr lang="en-US" dirty="0"/>
          </a:p>
          <a:p>
            <a:r>
              <a:rPr lang="en-US" dirty="0"/>
              <a:t>Because Journals are beginning to care too…</a:t>
            </a:r>
          </a:p>
        </p:txBody>
      </p:sp>
    </p:spTree>
    <p:extLst>
      <p:ext uri="{BB962C8B-B14F-4D97-AF65-F5344CB8AC3E}">
        <p14:creationId xmlns:p14="http://schemas.microsoft.com/office/powerpoint/2010/main" val="356096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605E0-C629-21D2-25D9-9E6BA71CF5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315CD8-BD6E-4838-2F88-3F88F03F698D}"/>
              </a:ext>
            </a:extLst>
          </p:cNvPr>
          <p:cNvSpPr>
            <a:spLocks noGrp="1"/>
          </p:cNvSpPr>
          <p:nvPr>
            <p:ph type="body" sz="quarter" idx="10"/>
          </p:nvPr>
        </p:nvSpPr>
        <p:spPr/>
        <p:txBody>
          <a:bodyPr/>
          <a:lstStyle/>
          <a:p>
            <a:r>
              <a:rPr lang="en-US" dirty="0"/>
              <a:t>Reproducibility</a:t>
            </a:r>
          </a:p>
        </p:txBody>
      </p:sp>
      <p:sp>
        <p:nvSpPr>
          <p:cNvPr id="3" name="Text Placeholder 2">
            <a:extLst>
              <a:ext uri="{FF2B5EF4-FFF2-40B4-BE49-F238E27FC236}">
                <a16:creationId xmlns:a16="http://schemas.microsoft.com/office/drawing/2014/main" id="{5A7258DB-4FEB-FFE4-193B-E2B873B6C507}"/>
              </a:ext>
            </a:extLst>
          </p:cNvPr>
          <p:cNvSpPr>
            <a:spLocks noGrp="1"/>
          </p:cNvSpPr>
          <p:nvPr>
            <p:ph type="body" sz="quarter" idx="11"/>
          </p:nvPr>
        </p:nvSpPr>
        <p:spPr/>
        <p:txBody>
          <a:bodyPr/>
          <a:lstStyle/>
          <a:p>
            <a:r>
              <a:rPr lang="en-US" dirty="0"/>
              <a:t>Types of reproducibility</a:t>
            </a:r>
          </a:p>
        </p:txBody>
      </p:sp>
      <p:sp>
        <p:nvSpPr>
          <p:cNvPr id="4" name="Text Placeholder 3">
            <a:extLst>
              <a:ext uri="{FF2B5EF4-FFF2-40B4-BE49-F238E27FC236}">
                <a16:creationId xmlns:a16="http://schemas.microsoft.com/office/drawing/2014/main" id="{891A3A8F-8EA8-6401-B1D8-EE36FAD5BB58}"/>
              </a:ext>
            </a:extLst>
          </p:cNvPr>
          <p:cNvSpPr>
            <a:spLocks noGrp="1"/>
          </p:cNvSpPr>
          <p:nvPr>
            <p:ph type="body" sz="quarter" idx="12"/>
          </p:nvPr>
        </p:nvSpPr>
        <p:spPr/>
        <p:txBody>
          <a:bodyPr/>
          <a:lstStyle/>
          <a:p>
            <a:pPr marL="0" indent="0">
              <a:buNone/>
            </a:pPr>
            <a:r>
              <a:rPr lang="en-US" b="1" dirty="0"/>
              <a:t>Methods reproducibility</a:t>
            </a:r>
          </a:p>
          <a:p>
            <a:pPr>
              <a:buFontTx/>
              <a:buChar char="-"/>
            </a:pPr>
            <a:r>
              <a:rPr lang="en-US" dirty="0"/>
              <a:t>Ability to implement the experimental or computational procedures, using the same data and tools, in order to obtain the same results as the original work.</a:t>
            </a:r>
          </a:p>
          <a:p>
            <a:pPr>
              <a:buFontTx/>
              <a:buChar char="-"/>
            </a:pPr>
            <a:endParaRPr lang="en-US" dirty="0"/>
          </a:p>
          <a:p>
            <a:pPr marL="0" indent="0">
              <a:buNone/>
            </a:pPr>
            <a:r>
              <a:rPr lang="en-US" b="1" dirty="0"/>
              <a:t>Results reproducibility</a:t>
            </a:r>
          </a:p>
          <a:p>
            <a:pPr>
              <a:buFontTx/>
              <a:buChar char="-"/>
            </a:pPr>
            <a:r>
              <a:rPr lang="en-US" dirty="0"/>
              <a:t>Ability to produce corroborating results in a new, independent study following the same experimental procedures.</a:t>
            </a:r>
          </a:p>
          <a:p>
            <a:pPr marL="0" indent="0">
              <a:buNone/>
            </a:pPr>
            <a:endParaRPr lang="en-US" dirty="0"/>
          </a:p>
          <a:p>
            <a:pPr marL="0" indent="0">
              <a:buNone/>
            </a:pPr>
            <a:r>
              <a:rPr lang="en-US" b="1" dirty="0"/>
              <a:t>Inferential reproducibility</a:t>
            </a:r>
          </a:p>
          <a:p>
            <a:pPr>
              <a:buFontTx/>
              <a:buChar char="-"/>
            </a:pPr>
            <a:r>
              <a:rPr lang="en-US" dirty="0"/>
              <a:t>When an independent replication of the study arrive at qualitatively similar conclusions.</a:t>
            </a:r>
          </a:p>
          <a:p>
            <a:pPr>
              <a:buFontTx/>
              <a:buChar char="-"/>
            </a:pPr>
            <a:endParaRPr lang="en-US" dirty="0"/>
          </a:p>
        </p:txBody>
      </p:sp>
    </p:spTree>
    <p:extLst>
      <p:ext uri="{BB962C8B-B14F-4D97-AF65-F5344CB8AC3E}">
        <p14:creationId xmlns:p14="http://schemas.microsoft.com/office/powerpoint/2010/main" val="19342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2D10D-E85D-8B77-C8B2-2E8D0730B9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3E6E72-43BD-F84A-E67B-DEFCA0C63E63}"/>
              </a:ext>
            </a:extLst>
          </p:cNvPr>
          <p:cNvSpPr>
            <a:spLocks noGrp="1"/>
          </p:cNvSpPr>
          <p:nvPr>
            <p:ph type="body" sz="quarter" idx="10"/>
          </p:nvPr>
        </p:nvSpPr>
        <p:spPr/>
        <p:txBody>
          <a:bodyPr/>
          <a:lstStyle/>
          <a:p>
            <a:r>
              <a:rPr lang="en-US" dirty="0"/>
              <a:t>Reproducibility</a:t>
            </a:r>
          </a:p>
        </p:txBody>
      </p:sp>
      <p:sp>
        <p:nvSpPr>
          <p:cNvPr id="4" name="Text Placeholder 3">
            <a:extLst>
              <a:ext uri="{FF2B5EF4-FFF2-40B4-BE49-F238E27FC236}">
                <a16:creationId xmlns:a16="http://schemas.microsoft.com/office/drawing/2014/main" id="{5AA2F2CA-77B0-94A3-FED9-5EA0F9C770BD}"/>
              </a:ext>
            </a:extLst>
          </p:cNvPr>
          <p:cNvSpPr>
            <a:spLocks noGrp="1"/>
          </p:cNvSpPr>
          <p:nvPr>
            <p:ph type="body" sz="quarter" idx="12"/>
          </p:nvPr>
        </p:nvSpPr>
        <p:spPr/>
        <p:txBody>
          <a:bodyPr/>
          <a:lstStyle/>
          <a:p>
            <a:endParaRPr lang="en-US" dirty="0"/>
          </a:p>
          <a:p>
            <a:endParaRPr lang="en-US" dirty="0"/>
          </a:p>
          <a:p>
            <a:pPr marL="0" indent="0">
              <a:buNone/>
            </a:pPr>
            <a:endParaRPr lang="en-US" dirty="0"/>
          </a:p>
          <a:p>
            <a:pPr marL="0" indent="0" algn="ctr">
              <a:buNone/>
            </a:pPr>
            <a:r>
              <a:rPr lang="en-US" sz="3200" i="1" dirty="0"/>
              <a:t>A personal story…</a:t>
            </a:r>
          </a:p>
        </p:txBody>
      </p:sp>
    </p:spTree>
    <p:extLst>
      <p:ext uri="{BB962C8B-B14F-4D97-AF65-F5344CB8AC3E}">
        <p14:creationId xmlns:p14="http://schemas.microsoft.com/office/powerpoint/2010/main" val="375121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B97F-ECA6-20D6-C1FE-EF1B72A11F0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869206-F1C1-492C-C558-41C2F27EE076}"/>
              </a:ext>
            </a:extLst>
          </p:cNvPr>
          <p:cNvSpPr>
            <a:spLocks noGrp="1"/>
          </p:cNvSpPr>
          <p:nvPr>
            <p:ph type="body" sz="quarter" idx="10"/>
          </p:nvPr>
        </p:nvSpPr>
        <p:spPr/>
        <p:txBody>
          <a:bodyPr/>
          <a:lstStyle/>
          <a:p>
            <a:r>
              <a:rPr lang="en-US" dirty="0"/>
              <a:t>The Dream</a:t>
            </a:r>
          </a:p>
        </p:txBody>
      </p:sp>
      <p:sp>
        <p:nvSpPr>
          <p:cNvPr id="3" name="Text Placeholder 2">
            <a:extLst>
              <a:ext uri="{FF2B5EF4-FFF2-40B4-BE49-F238E27FC236}">
                <a16:creationId xmlns:a16="http://schemas.microsoft.com/office/drawing/2014/main" id="{5E960B2A-A172-B7B3-9177-707A5A1DD9AC}"/>
              </a:ext>
            </a:extLst>
          </p:cNvPr>
          <p:cNvSpPr>
            <a:spLocks noGrp="1"/>
          </p:cNvSpPr>
          <p:nvPr>
            <p:ph type="body" sz="quarter" idx="11"/>
          </p:nvPr>
        </p:nvSpPr>
        <p:spPr/>
        <p:txBody>
          <a:bodyPr/>
          <a:lstStyle/>
          <a:p>
            <a:r>
              <a:rPr lang="en-US" dirty="0"/>
              <a:t>Ideally, we want…</a:t>
            </a:r>
          </a:p>
        </p:txBody>
      </p:sp>
      <p:sp>
        <p:nvSpPr>
          <p:cNvPr id="4" name="Text Placeholder 3">
            <a:extLst>
              <a:ext uri="{FF2B5EF4-FFF2-40B4-BE49-F238E27FC236}">
                <a16:creationId xmlns:a16="http://schemas.microsoft.com/office/drawing/2014/main" id="{7D83ECCD-A6DA-4F2C-71BA-3B800B966914}"/>
              </a:ext>
            </a:extLst>
          </p:cNvPr>
          <p:cNvSpPr>
            <a:spLocks noGrp="1"/>
          </p:cNvSpPr>
          <p:nvPr>
            <p:ph type="body" sz="quarter" idx="12"/>
          </p:nvPr>
        </p:nvSpPr>
        <p:spPr/>
        <p:txBody>
          <a:bodyPr/>
          <a:lstStyle/>
          <a:p>
            <a:r>
              <a:rPr lang="en-US" dirty="0"/>
              <a:t>All code that produced the results to be public</a:t>
            </a:r>
          </a:p>
          <a:p>
            <a:endParaRPr lang="en-US" dirty="0"/>
          </a:p>
          <a:p>
            <a:r>
              <a:rPr lang="en-US" dirty="0"/>
              <a:t>Detailed instructions on how to reproduce results</a:t>
            </a:r>
          </a:p>
          <a:p>
            <a:endParaRPr lang="en-US" dirty="0"/>
          </a:p>
          <a:p>
            <a:r>
              <a:rPr lang="en-US" dirty="0"/>
              <a:t>This includes all figures and tables</a:t>
            </a:r>
          </a:p>
          <a:p>
            <a:endParaRPr lang="en-US" dirty="0"/>
          </a:p>
          <a:p>
            <a:r>
              <a:rPr lang="en-US" dirty="0"/>
              <a:t>Easy to download and verify</a:t>
            </a:r>
          </a:p>
        </p:txBody>
      </p:sp>
    </p:spTree>
    <p:extLst>
      <p:ext uri="{BB962C8B-B14F-4D97-AF65-F5344CB8AC3E}">
        <p14:creationId xmlns:p14="http://schemas.microsoft.com/office/powerpoint/2010/main" val="359317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E02A5-F981-2A57-4150-EDB1AF496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72915-20CE-4F8C-6695-B20D5CD976E8}"/>
              </a:ext>
            </a:extLst>
          </p:cNvPr>
          <p:cNvSpPr>
            <a:spLocks noGrp="1"/>
          </p:cNvSpPr>
          <p:nvPr>
            <p:ph type="body" sz="quarter" idx="10"/>
          </p:nvPr>
        </p:nvSpPr>
        <p:spPr/>
        <p:txBody>
          <a:bodyPr/>
          <a:lstStyle/>
          <a:p>
            <a:r>
              <a:rPr lang="en-US" dirty="0"/>
              <a:t>Existing approaches</a:t>
            </a:r>
          </a:p>
        </p:txBody>
      </p:sp>
      <p:sp>
        <p:nvSpPr>
          <p:cNvPr id="3" name="Text Placeholder 2">
            <a:extLst>
              <a:ext uri="{FF2B5EF4-FFF2-40B4-BE49-F238E27FC236}">
                <a16:creationId xmlns:a16="http://schemas.microsoft.com/office/drawing/2014/main" id="{6D6939FA-8B25-E205-0DF8-C4D6A6FE3C72}"/>
              </a:ext>
            </a:extLst>
          </p:cNvPr>
          <p:cNvSpPr>
            <a:spLocks noGrp="1"/>
          </p:cNvSpPr>
          <p:nvPr>
            <p:ph type="body" sz="quarter" idx="1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requirements.txt</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4" name="Text Placeholder 3">
            <a:extLst>
              <a:ext uri="{FF2B5EF4-FFF2-40B4-BE49-F238E27FC236}">
                <a16:creationId xmlns:a16="http://schemas.microsoft.com/office/drawing/2014/main" id="{BC6BF7B1-C413-5180-5139-10E960264A4B}"/>
              </a:ext>
            </a:extLst>
          </p:cNvPr>
          <p:cNvSpPr>
            <a:spLocks noGrp="1"/>
          </p:cNvSpPr>
          <p:nvPr>
            <p:ph type="body" sz="quarter" idx="12"/>
          </p:nvPr>
        </p:nvSpPr>
        <p:spPr/>
        <p:txBody>
          <a:bodyPr/>
          <a:lstStyle/>
          <a:p>
            <a:r>
              <a:rPr lang="en-US" dirty="0"/>
              <a:t>The simplest approach</a:t>
            </a:r>
          </a:p>
          <a:p>
            <a:pPr marL="0" indent="0">
              <a:buNone/>
            </a:pPr>
            <a:endParaRPr lang="en-US" dirty="0"/>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requirements.txt</a:t>
            </a: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err="1">
                <a:latin typeface="Menlo" panose="020B0609030804020204" pitchFamily="49" charset="0"/>
                <a:ea typeface="Menlo" panose="020B0609030804020204" pitchFamily="49" charset="0"/>
                <a:cs typeface="Menlo" panose="020B0609030804020204" pitchFamily="49" charset="0"/>
              </a:rPr>
              <a:t>numpy</a:t>
            </a:r>
            <a:r>
              <a:rPr lang="en-US" dirty="0">
                <a:latin typeface="Menlo" panose="020B0609030804020204" pitchFamily="49" charset="0"/>
                <a:ea typeface="Menlo" panose="020B0609030804020204" pitchFamily="49" charset="0"/>
                <a:cs typeface="Menlo" panose="020B0609030804020204" pitchFamily="49" charset="0"/>
              </a:rPr>
              <a:t>==1.21.0</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pandas==1.3.0</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scikit-learn==0.24.2</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matplotlib==3.4.2</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pip freeze &gt; </a:t>
            </a:r>
            <a:r>
              <a:rPr lang="en-US" dirty="0" err="1">
                <a:latin typeface="Menlo" panose="020B0609030804020204" pitchFamily="49" charset="0"/>
                <a:ea typeface="Menlo" panose="020B0609030804020204" pitchFamily="49" charset="0"/>
                <a:cs typeface="Menlo" panose="020B0609030804020204" pitchFamily="49" charset="0"/>
              </a:rPr>
              <a:t>requirements.txt</a:t>
            </a: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pip install -r </a:t>
            </a:r>
            <a:r>
              <a:rPr lang="en-US" dirty="0" err="1">
                <a:latin typeface="Menlo" panose="020B0609030804020204" pitchFamily="49" charset="0"/>
                <a:ea typeface="Menlo" panose="020B0609030804020204" pitchFamily="49" charset="0"/>
                <a:cs typeface="Menlo" panose="020B0609030804020204" pitchFamily="49" charset="0"/>
              </a:rPr>
              <a:t>requirements.txt</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364134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BFC0BAEC-545D-2E41-B319-8723FAE5F75B}" vid="{D828C2CE-4EE2-8941-8976-8195309C87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162</TotalTime>
  <Words>1298</Words>
  <Application>Microsoft Macintosh PowerPoint</Application>
  <PresentationFormat>Widescreen</PresentationFormat>
  <Paragraphs>186</Paragraphs>
  <Slides>20</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Aptos</vt:lpstr>
      <vt:lpstr>Aptos Display</vt:lpstr>
      <vt:lpstr>Arial</vt:lpstr>
      <vt:lpstr>Avenir Book</vt:lpstr>
      <vt:lpstr>Avenir Heavy</vt:lpstr>
      <vt:lpstr>Courier New</vt:lpstr>
      <vt:lpstr>Helvetica</vt:lpstr>
      <vt:lpstr>Helvetica Light</vt:lpstr>
      <vt:lpstr>Menlo</vt:lpstr>
      <vt:lpstr>Roboto</vt:lpstr>
      <vt:lpstr>Roboto Flex</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5</cp:revision>
  <dcterms:created xsi:type="dcterms:W3CDTF">2024-11-24T12:36:13Z</dcterms:created>
  <dcterms:modified xsi:type="dcterms:W3CDTF">2024-12-01T15:26:30Z</dcterms:modified>
</cp:coreProperties>
</file>